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8" r:id="rId3"/>
    <p:sldId id="309" r:id="rId4"/>
    <p:sldId id="310" r:id="rId5"/>
    <p:sldId id="311" r:id="rId6"/>
    <p:sldId id="270" r:id="rId7"/>
    <p:sldId id="267" r:id="rId8"/>
    <p:sldId id="258" r:id="rId9"/>
    <p:sldId id="292" r:id="rId10"/>
    <p:sldId id="323" r:id="rId11"/>
    <p:sldId id="263" r:id="rId12"/>
    <p:sldId id="289" r:id="rId13"/>
    <p:sldId id="288" r:id="rId14"/>
    <p:sldId id="296" r:id="rId15"/>
    <p:sldId id="260" r:id="rId16"/>
    <p:sldId id="261" r:id="rId17"/>
    <p:sldId id="262" r:id="rId18"/>
    <p:sldId id="269" r:id="rId19"/>
    <p:sldId id="259" r:id="rId20"/>
    <p:sldId id="268" r:id="rId21"/>
    <p:sldId id="265" r:id="rId22"/>
    <p:sldId id="312" r:id="rId23"/>
    <p:sldId id="327" r:id="rId24"/>
    <p:sldId id="313" r:id="rId25"/>
    <p:sldId id="297" r:id="rId26"/>
    <p:sldId id="290" r:id="rId27"/>
    <p:sldId id="264" r:id="rId28"/>
    <p:sldId id="299" r:id="rId29"/>
    <p:sldId id="300" r:id="rId30"/>
    <p:sldId id="301" r:id="rId31"/>
    <p:sldId id="322" r:id="rId32"/>
    <p:sldId id="302" r:id="rId33"/>
    <p:sldId id="326" r:id="rId34"/>
    <p:sldId id="304" r:id="rId35"/>
    <p:sldId id="306" r:id="rId36"/>
    <p:sldId id="305" r:id="rId37"/>
    <p:sldId id="328" r:id="rId38"/>
    <p:sldId id="291" r:id="rId39"/>
  </p:sldIdLst>
  <p:sldSz cx="12192000" cy="6858000"/>
  <p:notesSz cx="6858000" cy="9144000"/>
  <p:embeddedFontLst>
    <p:embeddedFont>
      <p:font typeface="Andale Mono" panose="020B0509000000000004" pitchFamily="49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Palatino" pitchFamily="2" charset="77"/>
      <p:regular r:id="rId47"/>
      <p:bold r:id="rId48"/>
      <p:italic r:id="rId49"/>
      <p:bold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6DE7FC"/>
    <a:srgbClr val="97CAEB"/>
    <a:srgbClr val="0071CE"/>
    <a:srgbClr val="00AFF0"/>
    <a:srgbClr val="FFFFFF"/>
    <a:srgbClr val="770520"/>
    <a:srgbClr val="001F5B"/>
    <a:srgbClr val="FFFFFD"/>
    <a:srgbClr val="FF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7" autoAdjust="0"/>
    <p:restoredTop sz="96215" autoAdjust="0"/>
  </p:normalViewPr>
  <p:slideViewPr>
    <p:cSldViewPr snapToGrid="0">
      <p:cViewPr varScale="1">
        <p:scale>
          <a:sx n="124" d="100"/>
          <a:sy n="124" d="100"/>
        </p:scale>
        <p:origin x="712" y="16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3" d="100"/>
        <a:sy n="173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10/6/23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A908B-B56F-A843-9362-A4F129B3D00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D8C05-108A-3D4C-8F3E-D1404679D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0EC75EB2-1CF6-9CBD-9B33-2F044A9D0A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10938EA5-91AE-8E97-A5DC-8F721E271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49595CC-112D-BBB0-5A34-5E6E3E4DF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B23861-F224-774A-917F-7CA8DB0A7F06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052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8BF1D16D-26BC-155B-B9BD-CD56740837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AD5D4-F1A5-599F-5B16-1DED701A6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100" cap="small" dirty="0"/>
              <a:t>http://xkcd.com/1296/</a:t>
            </a:r>
            <a:endParaRPr lang="en-US" dirty="0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4B54A887-D218-48C7-1EDA-0032D14ED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4FC19F-8A83-BC4F-BAEB-68965992FBC8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9DB3FCCF-09D6-52E0-D538-F24EFAE1A9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B6E75405-22C6-37BB-4F9E-4FCDAB916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Git diff HEAD will show diff between working tree and staging area vs. the repo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80F086D0-5B49-363F-5F80-AF7453670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5B65BFC-D372-DA4C-8B92-C2D10E7B6551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8E4DA1A0-83EB-6B97-F07D-C8E033448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49B94-1483-672B-5E91-DED62F089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remote -v</a:t>
            </a:r>
          </a:p>
          <a:p>
            <a:pPr marL="214701">
              <a:defRPr/>
            </a:pPr>
            <a:r>
              <a:rPr lang="en-US" dirty="0"/>
              <a:t>origin  https://github.com/rea2000/santalist.git (fetch)</a:t>
            </a:r>
          </a:p>
          <a:p>
            <a:pPr marL="214701">
              <a:defRPr/>
            </a:pPr>
            <a:r>
              <a:rPr lang="en-US" dirty="0"/>
              <a:t>origin  https://github.com/rea2000/santalist.git (push)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4F43FE7-3920-05AB-5F00-372C69A3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ABAEB83-8B78-284A-8808-38CE126E3534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CB685A93-3F91-3AC6-1E3D-649A5FF21C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FBD68F97-EEAE-47FB-CBF2-8976D5CE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D9A91648-91EE-D0F9-69AA-8A7E9EA9A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643A00-A94F-1C4B-A2D9-6CB303FCA88A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67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28826BD8-DBE6-A261-D16C-E38EF7D9B1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DCEF9414-8475-E07C-2135-C921B5257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BDAC4D0-6B04-9CB1-05F2-E29C4F3D1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4176BC-2519-C244-87C4-90D3FD3FC0A2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52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51753CE8-BF94-445F-D942-27F5B84964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76FB50E4-9E1B-B6A0-2634-01EA674B7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6F761B6-D1BC-97CC-FE29-6A18E885F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1867180-DAD3-D245-AF39-8D34C18DF6E3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4F6321CE-D0E1-7B97-218B-707F0EDA0C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F9E38210-6FC3-9541-96C9-23D27E887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http://git-scm.com/book/en/Getting-Started-About-Version-Control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42023666-B942-E282-F64D-60B846E93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1F672E-5A00-6245-AD5E-1D1F2B167F13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075161E0-65A9-0F53-CE08-F2670EADF4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1A5F4FC7-5690-B015-792C-AF87569D5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ADAD7F70-735F-82E9-7DD1-2F598496B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3CE535-7FBA-1741-A027-EC6310F6C772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78EF47C9-E5A7-32BF-5C2C-D6D34C600D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97DC96-C69F-1B61-FA31-067C60728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10AF15A-A5D1-849C-0928-520372D1C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B79D5F3-A43F-6741-9A93-2E32CCC0787A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081C9F58-DAF3-1C40-A14B-66024C1A1E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241F49DB-04B8-3BBA-EC26-1A6A3A9F7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A8B9DD65-9A10-07F1-C83C-19F168863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96913" indent="-268288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073150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01775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931988" indent="-214313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3891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8463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035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60788" indent="-214313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9849E82-1B7F-1342-AD71-9142DD0D504E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F2EDDAAA-DB27-088B-ADC9-2462D3C23A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4D784127-ED54-3AA3-8C75-284C4C619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22300" lvl="1"/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Note: To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unstage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change on a file before you have committed it:</a:t>
            </a:r>
          </a:p>
          <a:p>
            <a:pPr marL="622300" lvl="1"/>
            <a:r>
              <a:rPr lang="en-US" altLang="en-US" sz="2000" dirty="0">
                <a:solidFill>
                  <a:srgbClr val="40404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$ git reset HEAD filename</a:t>
            </a:r>
          </a:p>
          <a:p>
            <a:pPr marL="622300" lvl="1"/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Note: To </a:t>
            </a:r>
            <a:r>
              <a:rPr lang="en-US" altLang="en-US" sz="20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unmodify</a:t>
            </a: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 modified file:</a:t>
            </a:r>
          </a:p>
          <a:p>
            <a:pPr marL="622300" lvl="1"/>
            <a:r>
              <a:rPr lang="en-US" altLang="en-US" sz="2000" dirty="0">
                <a:solidFill>
                  <a:srgbClr val="40404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$ git checkout  --  filename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32C032B3-1DDD-A1A3-3BC7-45F75D4A0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626B26-7505-FF4B-B786-4E7E48E395A7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9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9" r:id="rId6"/>
    <p:sldLayoutId id="2147483662" r:id="rId7"/>
    <p:sldLayoutId id="2147483651" r:id="rId8"/>
    <p:sldLayoutId id="2147483665" r:id="rId9"/>
    <p:sldLayoutId id="2147483664" r:id="rId10"/>
    <p:sldLayoutId id="2147483667" r:id="rId11"/>
    <p:sldLayoutId id="2147483652" r:id="rId12"/>
    <p:sldLayoutId id="2147483661" r:id="rId13"/>
    <p:sldLayoutId id="2147483663" r:id="rId14"/>
    <p:sldLayoutId id="2147483654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1.xml"/><Relationship Id="rId7" Type="http://schemas.openxmlformats.org/officeDocument/2006/relationships/image" Target="../media/image17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7" Type="http://schemas.openxmlformats.org/officeDocument/2006/relationships/hyperlink" Target="https://www.cyberciti.biz/open-source/github-alternatives-open-source-seflt-hosted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ws.amazon.com/codecommit/" TargetMode="External"/><Relationship Id="rId5" Type="http://schemas.openxmlformats.org/officeDocument/2006/relationships/hyperlink" Target="https://bitbucket.org/product/" TargetMode="External"/><Relationship Id="rId4" Type="http://schemas.openxmlformats.org/officeDocument/2006/relationships/hyperlink" Target="https://gitlab.com/gitlab-org/gitlab-fos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mergify.com/everything-you-need-to-know-about-git-merge/" TargetMode="External"/><Relationship Id="rId3" Type="http://schemas.openxmlformats.org/officeDocument/2006/relationships/slideLayout" Target="../slideLayouts/slideLayout5.xml"/><Relationship Id="rId7" Type="http://schemas.openxmlformats.org/officeDocument/2006/relationships/hyperlink" Target="https://medium.com/@yagizcemberci/automate-unit-tests-with-git-hooks-e25e8b564c92" TargetMode="Externa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hyperlink" Target="https://towardsdatascience.com/keep-your-code-clean-using-black-pylint-git-hooks-pre-commit-baf6991f7376" TargetMode="External"/><Relationship Id="rId5" Type="http://schemas.openxmlformats.org/officeDocument/2006/relationships/hyperlink" Target="http://git-scm.com/" TargetMode="External"/><Relationship Id="rId4" Type="http://schemas.openxmlformats.org/officeDocument/2006/relationships/hyperlink" Target="https://git-scm.com/book/en/v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hyperlink" Target="http://tnerual.eriogerg.free.fr/vimqrc.pdf" TargetMode="External"/><Relationship Id="rId4" Type="http://schemas.openxmlformats.org/officeDocument/2006/relationships/hyperlink" Target="http://www.gentoo.org/doc/en/vi-guide.x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5.png"/><Relationship Id="rId5" Type="http://schemas.openxmlformats.org/officeDocument/2006/relationships/tags" Target="../tags/tag15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Code Versioning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Best Practices for Data Scientists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Dr. Péter Molnár</a:t>
            </a:r>
          </a:p>
          <a:p>
            <a:r>
              <a:rPr lang="en-US" dirty="0"/>
              <a:t>October 7, 2023</a:t>
            </a: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FE84EC7D-6BE8-947E-0626-4BA158C0DC8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Ways to use Git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BF0E7725-3DFD-6F52-A1D2-8484F4751C8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9488" y="3065464"/>
            <a:ext cx="2754312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>
            <a:extLst>
              <a:ext uri="{FF2B5EF4-FFF2-40B4-BE49-F238E27FC236}">
                <a16:creationId xmlns:a16="http://schemas.microsoft.com/office/drawing/2014/main" id="{133BE298-51CA-6E58-AE6F-827D5527708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8776" y="1384301"/>
            <a:ext cx="35607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3">
            <a:extLst>
              <a:ext uri="{FF2B5EF4-FFF2-40B4-BE49-F238E27FC236}">
                <a16:creationId xmlns:a16="http://schemas.microsoft.com/office/drawing/2014/main" id="{FBB1CDF7-554F-FE28-AD5A-C78679D6CB8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1" y="5572126"/>
            <a:ext cx="25193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Git on your own </a:t>
            </a:r>
            <a:b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computer, one user</a:t>
            </a:r>
          </a:p>
        </p:txBody>
      </p:sp>
      <p:sp>
        <p:nvSpPr>
          <p:cNvPr id="29702" name="TextBox 6">
            <a:extLst>
              <a:ext uri="{FF2B5EF4-FFF2-40B4-BE49-F238E27FC236}">
                <a16:creationId xmlns:a16="http://schemas.microsoft.com/office/drawing/2014/main" id="{5F4303FB-B780-75A8-833A-DE54068D2B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81800" y="5581650"/>
            <a:ext cx="35194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Git on multiple computers,</a:t>
            </a:r>
            <a:b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users or one user on</a:t>
            </a:r>
            <a:b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computers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8965-8D29-364E-9118-1D4C83A9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Hosting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8C26-CC57-3748-AB81-0F022E1C1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1008888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GitHub </a:t>
            </a:r>
            <a:r>
              <a:rPr lang="en-US" sz="1600" b="0" dirty="0">
                <a:hlinkClick r:id="rId2"/>
              </a:rPr>
              <a:t>https://github.com</a:t>
            </a:r>
            <a:r>
              <a:rPr lang="en-US" sz="1600" b="0" dirty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/>
              <a:t>Cloud based commercial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GitLab </a:t>
            </a:r>
            <a:r>
              <a:rPr lang="en-US" sz="1600" b="0" dirty="0">
                <a:hlinkClick r:id="rId3"/>
              </a:rPr>
              <a:t>https://gitlab.com</a:t>
            </a:r>
            <a:r>
              <a:rPr lang="en-US" sz="1600" b="0" dirty="0"/>
              <a:t> or </a:t>
            </a:r>
            <a:r>
              <a:rPr lang="en-US" sz="1600" b="0" dirty="0">
                <a:hlinkClick r:id="rId4"/>
              </a:rPr>
              <a:t>https://gitlab.com/gitlab-org/gitlab-foss</a:t>
            </a:r>
            <a:endParaRPr lang="en-US" sz="1600" b="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/>
              <a:t>Cloud based commercial service or self-hosted (free/commercial)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Atlassian </a:t>
            </a:r>
            <a:r>
              <a:rPr lang="en-US" sz="1600" b="0" dirty="0" err="1"/>
              <a:t>BitBucket</a:t>
            </a:r>
            <a:r>
              <a:rPr lang="en-US" sz="1600" b="0" dirty="0"/>
              <a:t> </a:t>
            </a:r>
            <a:r>
              <a:rPr lang="en-US" sz="1600" b="0" dirty="0">
                <a:hlinkClick r:id="rId5"/>
              </a:rPr>
              <a:t>https://bitbucket.org/product/</a:t>
            </a:r>
            <a:endParaRPr lang="en-US" sz="1600" b="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/>
              <a:t>Commercial cloud based (free for &lt; 5 users) and self hosted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/>
                </a:solidFill>
              </a:rPr>
              <a:t>AWS </a:t>
            </a:r>
            <a:r>
              <a:rPr lang="en-US" b="0" dirty="0" err="1">
                <a:solidFill>
                  <a:schemeClr val="accent2"/>
                </a:solidFill>
              </a:rPr>
              <a:t>CodeCommit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>
                <a:solidFill>
                  <a:schemeClr val="accent2"/>
                </a:solidFill>
                <a:hlinkClick r:id="rId6"/>
              </a:rPr>
              <a:t>https://aws.amazon.com/codecommit/</a:t>
            </a:r>
            <a:endParaRPr lang="en-US" b="0" dirty="0">
              <a:solidFill>
                <a:schemeClr val="accent2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/>
              <a:t>Commercial cloud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Several open source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7"/>
              </a:rPr>
              <a:t>https://www.cyberciti.biz/open-source/github-alternatives-open-source-seflt-hosted/</a:t>
            </a:r>
            <a:r>
              <a:rPr lang="en-US" b="0" dirty="0"/>
              <a:t> </a:t>
            </a:r>
          </a:p>
          <a:p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51910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49456DA-8224-1866-7AAE-A97A31CCA86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</a:t>
            </a:r>
            <a:r>
              <a:rPr lang="en-US" altLang="en-US" u="sng">
                <a:ea typeface="ＭＳ Ｐゴシック" panose="020B0600070205080204" pitchFamily="34" charset="-128"/>
              </a:rPr>
              <a:t>Local</a:t>
            </a:r>
            <a:r>
              <a:rPr lang="en-US" altLang="en-US">
                <a:ea typeface="ＭＳ Ｐゴシック" panose="020B0600070205080204" pitchFamily="34" charset="-128"/>
              </a:rPr>
              <a:t> Git project has three areas</a:t>
            </a:r>
          </a:p>
        </p:txBody>
      </p:sp>
      <p:pic>
        <p:nvPicPr>
          <p:cNvPr id="30723" name="Content Placeholder 3">
            <a:extLst>
              <a:ext uri="{FF2B5EF4-FFF2-40B4-BE49-F238E27FC236}">
                <a16:creationId xmlns:a16="http://schemas.microsoft.com/office/drawing/2014/main" id="{B4B98534-0C13-322C-551B-ABE2F77C0E59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505" y="1429269"/>
            <a:ext cx="4186989" cy="3838073"/>
          </a:xfrm>
        </p:spPr>
      </p:pic>
      <p:grpSp>
        <p:nvGrpSpPr>
          <p:cNvPr id="30724" name="Group 7">
            <a:extLst>
              <a:ext uri="{FF2B5EF4-FFF2-40B4-BE49-F238E27FC236}">
                <a16:creationId xmlns:a16="http://schemas.microsoft.com/office/drawing/2014/main" id="{8FFCF96E-ED24-22AB-2196-DBDD05F7B9AB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333751" y="5489576"/>
            <a:ext cx="4995863" cy="657225"/>
            <a:chOff x="1809128" y="5772834"/>
            <a:chExt cx="4996661" cy="657464"/>
          </a:xfrm>
        </p:grpSpPr>
        <p:sp>
          <p:nvSpPr>
            <p:cNvPr id="30726" name="TextBox 4">
              <a:extLst>
                <a:ext uri="{FF2B5EF4-FFF2-40B4-BE49-F238E27FC236}">
                  <a16:creationId xmlns:a16="http://schemas.microsoft.com/office/drawing/2014/main" id="{6755C121-5F3F-6DBF-018C-E8CB0ABE2677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809128" y="5772834"/>
              <a:ext cx="228780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BD0901"/>
                </a:buClr>
                <a:buSzPct val="100000"/>
                <a:buChar char="•"/>
                <a:defRPr sz="2400">
                  <a:solidFill>
                    <a:srgbClr val="262626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Font typeface="Wingdings" pitchFamily="2" charset="2"/>
                <a:buChar char="§"/>
                <a:defRPr sz="2200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FC000"/>
                </a:buClr>
                <a:buChar char="•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796646"/>
                </a:buClr>
                <a:buFont typeface="Wingdings" pitchFamily="2" charset="2"/>
                <a:buChar char="§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Unmodified/modified</a:t>
              </a:r>
              <a:b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Files</a:t>
              </a:r>
            </a:p>
          </p:txBody>
        </p:sp>
        <p:sp>
          <p:nvSpPr>
            <p:cNvPr id="30727" name="TextBox 5">
              <a:extLst>
                <a:ext uri="{FF2B5EF4-FFF2-40B4-BE49-F238E27FC236}">
                  <a16:creationId xmlns:a16="http://schemas.microsoft.com/office/drawing/2014/main" id="{E523CB6B-9747-391C-03DF-43144292020A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097592" y="5772834"/>
              <a:ext cx="9156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BD0901"/>
                </a:buClr>
                <a:buSzPct val="100000"/>
                <a:buChar char="•"/>
                <a:defRPr sz="2400">
                  <a:solidFill>
                    <a:srgbClr val="262626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Font typeface="Wingdings" pitchFamily="2" charset="2"/>
                <a:buChar char="§"/>
                <a:defRPr sz="2200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FC000"/>
                </a:buClr>
                <a:buChar char="•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796646"/>
                </a:buClr>
                <a:buFont typeface="Wingdings" pitchFamily="2" charset="2"/>
                <a:buChar char="§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Staged</a:t>
              </a:r>
              <a:b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Files</a:t>
              </a:r>
            </a:p>
          </p:txBody>
        </p:sp>
        <p:sp>
          <p:nvSpPr>
            <p:cNvPr id="30728" name="TextBox 6">
              <a:extLst>
                <a:ext uri="{FF2B5EF4-FFF2-40B4-BE49-F238E27FC236}">
                  <a16:creationId xmlns:a16="http://schemas.microsoft.com/office/drawing/2014/main" id="{18EA947E-7851-8B25-8A32-71600B25FB9B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505433" y="5783967"/>
              <a:ext cx="13003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BD0901"/>
                </a:buClr>
                <a:buSzPct val="100000"/>
                <a:buChar char="•"/>
                <a:defRPr sz="2400">
                  <a:solidFill>
                    <a:srgbClr val="262626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C6600"/>
                </a:buClr>
                <a:buFont typeface="Wingdings" pitchFamily="2" charset="2"/>
                <a:buChar char="§"/>
                <a:defRPr sz="2200">
                  <a:solidFill>
                    <a:srgbClr val="404040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FFC000"/>
                </a:buClr>
                <a:buChar char="•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796646"/>
                </a:buClr>
                <a:buFont typeface="Wingdings" pitchFamily="2" charset="2"/>
                <a:buChar char="§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4D4D4D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Committed</a:t>
              </a:r>
              <a:b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Files</a:t>
              </a:r>
            </a:p>
          </p:txBody>
        </p:sp>
      </p:grpSp>
      <p:sp>
        <p:nvSpPr>
          <p:cNvPr id="30725" name="TextBox 8">
            <a:extLst>
              <a:ext uri="{FF2B5EF4-FFF2-40B4-BE49-F238E27FC236}">
                <a16:creationId xmlns:a16="http://schemas.microsoft.com/office/drawing/2014/main" id="{B9AACEF7-977C-7238-B463-A5B3D976635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97064" y="6380164"/>
            <a:ext cx="8529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working directory sometimes called the “working tree”, staging area sometimes called the “index”.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811BFBBF-0734-819A-6EAF-635BE2A6E88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Git file lifecycle</a:t>
            </a:r>
          </a:p>
        </p:txBody>
      </p:sp>
      <p:pic>
        <p:nvPicPr>
          <p:cNvPr id="31747" name="Content Placeholder 3">
            <a:extLst>
              <a:ext uri="{FF2B5EF4-FFF2-40B4-BE49-F238E27FC236}">
                <a16:creationId xmlns:a16="http://schemas.microsoft.com/office/drawing/2014/main" id="{3711D619-BEA8-240F-45EE-7073A7F3DC81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37051" y="1303338"/>
            <a:ext cx="7317897" cy="46402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8015ADD5-2987-790C-9769-9BA465DC0C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4388-8846-B2F4-D31E-393DB39D68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dirty="0"/>
              <a:t>Basic </a:t>
            </a:r>
            <a:r>
              <a:rPr lang="en-US" dirty="0" err="1"/>
              <a:t>Git</a:t>
            </a:r>
            <a:r>
              <a:rPr lang="en-US" dirty="0"/>
              <a:t> workflow:</a:t>
            </a:r>
          </a:p>
          <a:p>
            <a:pPr>
              <a:spcBef>
                <a:spcPts val="600"/>
              </a:spcBef>
              <a:defRPr/>
            </a:pPr>
            <a:endParaRPr lang="en-US" dirty="0"/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b="1" dirty="0"/>
              <a:t>Modify</a:t>
            </a:r>
            <a:r>
              <a:rPr lang="en-US" dirty="0"/>
              <a:t> files in your working directory.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b="1" dirty="0"/>
              <a:t>Stage</a:t>
            </a:r>
            <a:r>
              <a:rPr lang="en-US" dirty="0"/>
              <a:t> files, adding snapshots of them to your staging area.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Do  a </a:t>
            </a:r>
            <a:r>
              <a:rPr lang="en-US" b="1" dirty="0"/>
              <a:t>commit</a:t>
            </a:r>
            <a:r>
              <a:rPr lang="en-US" dirty="0"/>
              <a:t>, which takes the files as they are in the staging area and stores that snapshot permanently to your local </a:t>
            </a:r>
            <a:r>
              <a:rPr lang="en-US" dirty="0" err="1"/>
              <a:t>Git</a:t>
            </a:r>
            <a:r>
              <a:rPr lang="en-US" dirty="0"/>
              <a:t> directory (your local copy of the repo).</a:t>
            </a:r>
          </a:p>
          <a:p>
            <a:pPr>
              <a:spcBef>
                <a:spcPts val="600"/>
              </a:spcBef>
              <a:defRPr/>
            </a:pP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Notes: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dirty="0"/>
              <a:t>If a particular version of a file is in your local </a:t>
            </a:r>
            <a:r>
              <a:rPr lang="en-US" b="1" dirty="0" err="1"/>
              <a:t>git</a:t>
            </a:r>
            <a:r>
              <a:rPr lang="en-US" b="1" dirty="0"/>
              <a:t> directory</a:t>
            </a:r>
            <a:r>
              <a:rPr lang="en-US" dirty="0"/>
              <a:t>, it’s considered </a:t>
            </a:r>
            <a:r>
              <a:rPr lang="en-US" b="1" dirty="0"/>
              <a:t>committed</a:t>
            </a:r>
            <a:r>
              <a:rPr lang="en-US" dirty="0"/>
              <a:t>. 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dirty="0"/>
              <a:t>If it’s modified but has been added to the </a:t>
            </a:r>
            <a:r>
              <a:rPr lang="en-US" b="1" dirty="0"/>
              <a:t>staging area</a:t>
            </a:r>
            <a:r>
              <a:rPr lang="en-US" dirty="0"/>
              <a:t>, it is </a:t>
            </a:r>
            <a:r>
              <a:rPr lang="en-US" b="1" dirty="0"/>
              <a:t>staged</a:t>
            </a:r>
            <a:r>
              <a:rPr lang="en-US" dirty="0"/>
              <a:t>. 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dirty="0"/>
              <a:t>If it was </a:t>
            </a:r>
            <a:r>
              <a:rPr lang="en-US" b="1" dirty="0"/>
              <a:t>changed</a:t>
            </a:r>
            <a:r>
              <a:rPr lang="en-US" dirty="0"/>
              <a:t> since it was checked out but has </a:t>
            </a:r>
            <a:r>
              <a:rPr lang="en-US" u="sng" dirty="0"/>
              <a:t>not</a:t>
            </a:r>
            <a:r>
              <a:rPr lang="en-US" dirty="0"/>
              <a:t> been staged, it is </a:t>
            </a:r>
            <a:r>
              <a:rPr lang="en-US" b="1" dirty="0"/>
              <a:t>modified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85E3-E108-3347-B3E5-C2CA6A10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Sourcetree</a:t>
            </a:r>
            <a:r>
              <a:rPr lang="en-US" dirty="0"/>
              <a:t> (Atlassian)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F6D57E-19BF-074C-BE24-213DE68137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1676" y="1485900"/>
            <a:ext cx="7599807" cy="477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033578-4FC4-D44E-AF1A-6AF84B3D2453}"/>
              </a:ext>
            </a:extLst>
          </p:cNvPr>
          <p:cNvSpPr/>
          <p:nvPr/>
        </p:nvSpPr>
        <p:spPr>
          <a:xfrm>
            <a:off x="2643638" y="6262922"/>
            <a:ext cx="492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/software/</a:t>
            </a:r>
            <a:r>
              <a:rPr lang="en-US" dirty="0" err="1"/>
              <a:t>sourcetree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8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BE02-F182-A341-BA5B-0268A6A0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https://</a:t>
            </a:r>
            <a:r>
              <a:rPr lang="en-US" dirty="0" err="1"/>
              <a:t>desktop.github.com</a:t>
            </a:r>
            <a:endParaRPr lang="en-US" dirty="0"/>
          </a:p>
        </p:txBody>
      </p:sp>
      <p:pic>
        <p:nvPicPr>
          <p:cNvPr id="2050" name="Picture 2" descr="Screenshot of GitHub Desktop running on macOS">
            <a:extLst>
              <a:ext uri="{FF2B5EF4-FFF2-40B4-BE49-F238E27FC236}">
                <a16:creationId xmlns:a16="http://schemas.microsoft.com/office/drawing/2014/main" id="{A4E05DB9-97BC-C24E-A162-60BB51398A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" y="1790700"/>
            <a:ext cx="7025119" cy="42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6488754-DC01-8F47-9F13-F8833D39B3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399" y="1986399"/>
            <a:ext cx="4544213" cy="37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0AC4-6592-6A44-9624-5493F945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(Microsoft)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A9FBE0-F912-0549-912A-CAD2A6ADF5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277" y="1790701"/>
            <a:ext cx="7520609" cy="49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C7F4-602E-4143-BD1B-1645365C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 GIT Extension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8CC764-692A-E342-9609-CF03E1C6A0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920" y="1789112"/>
            <a:ext cx="6870318" cy="49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C73B6-CF33-D948-9998-7403D41EA1C1}"/>
              </a:ext>
            </a:extLst>
          </p:cNvPr>
          <p:cNvSpPr txBox="1"/>
          <p:nvPr/>
        </p:nvSpPr>
        <p:spPr>
          <a:xfrm>
            <a:off x="6248239" y="1066800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</a:rPr>
              <a:t>github.com</a:t>
            </a:r>
            <a:r>
              <a:rPr lang="en-US" sz="1200" dirty="0">
                <a:latin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</a:rPr>
              <a:t>jupyterlab</a:t>
            </a:r>
            <a:r>
              <a:rPr lang="en-US" sz="1200" dirty="0">
                <a:latin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</a:rPr>
              <a:t>jupyterlab</a:t>
            </a:r>
            <a:r>
              <a:rPr lang="en-US" sz="1200" dirty="0">
                <a:latin typeface="Arial" panose="020B0604020202020204" pitchFamily="34" charset="0"/>
              </a:rPr>
              <a:t>-git</a:t>
            </a:r>
          </a:p>
        </p:txBody>
      </p:sp>
    </p:spTree>
    <p:extLst>
      <p:ext uri="{BB962C8B-B14F-4D97-AF65-F5344CB8AC3E}">
        <p14:creationId xmlns:p14="http://schemas.microsoft.com/office/powerpoint/2010/main" val="189799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10EC-52AD-2D47-AE95-40BAE9BF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45999-69E3-B843-B0AC-945E7E2B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sz="1800" b="0" dirty="0"/>
              <a:t>The GIT command line interface works the same on all platforms:</a:t>
            </a:r>
            <a:br>
              <a:rPr lang="en-US" sz="1800" b="0" dirty="0"/>
            </a:br>
            <a:r>
              <a:rPr lang="en-US" sz="1800" b="0" dirty="0"/>
              <a:t>Linux, mac OS, Windows.</a:t>
            </a:r>
          </a:p>
          <a:p>
            <a:r>
              <a:rPr lang="en-US" sz="1800" b="0" dirty="0"/>
              <a:t>The format is: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$ git [COMMAND] [OPTIONS]</a:t>
            </a:r>
          </a:p>
          <a:p>
            <a:r>
              <a:rPr lang="en-US" sz="1800" b="0" dirty="0"/>
              <a:t>Examples:</a:t>
            </a:r>
          </a:p>
          <a:p>
            <a:pPr>
              <a:spcBef>
                <a:spcPts val="400"/>
              </a:spcBef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$ git add myprog1.py myprog2.py</a:t>
            </a:r>
          </a:p>
          <a:p>
            <a:pPr>
              <a:spcBef>
                <a:spcPts val="400"/>
              </a:spcBef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r>
              <a:rPr lang="en-US" sz="1800" b="0" dirty="0"/>
              <a:t>While the git CLI can do everything users may take advantage of (web-based) user interfaces or Integrated Development Environments (IDEs)</a:t>
            </a:r>
          </a:p>
        </p:txBody>
      </p:sp>
    </p:spTree>
    <p:extLst>
      <p:ext uri="{BB962C8B-B14F-4D97-AF65-F5344CB8AC3E}">
        <p14:creationId xmlns:p14="http://schemas.microsoft.com/office/powerpoint/2010/main" val="275381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402A7FB-80F5-80DF-4721-971C6B30588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Problems Working Alone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D8C77C3E-8934-396D-C7EE-B583902DE65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Ever done one of the following?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Had code that worked, made a bunch of changes and saved it, which broke the code, and now you just want the working version back…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Accidentally deleted a critical file, hundreds of lines of code gone…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Somehow messed up the structure/contents of your code base, and want to just “undo” the crazy action you just did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Hard drive crash!!!! Everything’s gone, the day before deadline.</a:t>
            </a:r>
          </a:p>
          <a:p>
            <a:pPr lvl="1">
              <a:spcBef>
                <a:spcPts val="600"/>
              </a:spcBef>
            </a:pPr>
            <a:endParaRPr lang="en-US" altLang="en-US" sz="1600" dirty="0">
              <a:solidFill>
                <a:srgbClr val="40404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Possible options: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Save as (my-prog-v1.py)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Ugh.  Just ugh.  And now a single line change results in duplicating the entire file…</a:t>
            </a:r>
          </a:p>
        </p:txBody>
      </p:sp>
    </p:spTree>
    <p:extLst>
      <p:ext uri="{BB962C8B-B14F-4D97-AF65-F5344CB8AC3E}">
        <p14:creationId xmlns:p14="http://schemas.microsoft.com/office/powerpoint/2010/main" val="267374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BC8B-60DE-454D-A2B5-07F9758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commands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321CA7-5959-5641-B5E0-ACAA315066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7600" y="1790699"/>
          <a:ext cx="9956800" cy="4206600"/>
        </p:xfrm>
        <a:graphic>
          <a:graphicData uri="http://schemas.openxmlformats.org/drawingml/2006/table">
            <a:tbl>
              <a:tblPr/>
              <a:tblGrid>
                <a:gridCol w="4978400">
                  <a:extLst>
                    <a:ext uri="{9D8B030D-6E8A-4147-A177-3AD203B41FA5}">
                      <a16:colId xmlns:a16="http://schemas.microsoft.com/office/drawing/2014/main" val="2167697231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2534477845"/>
                    </a:ext>
                  </a:extLst>
                </a:gridCol>
              </a:tblGrid>
              <a:tr h="323208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  <a:latin typeface="Tahoma" panose="020B0604030504040204" pitchFamily="34" charset="0"/>
                        </a:rPr>
                        <a:t>command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  <a:latin typeface="Tahoma" panose="020B0604030504040204" pitchFamily="34" charset="0"/>
                        </a:rPr>
                        <a:t>description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29726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git clone </a:t>
                      </a:r>
                      <a:r>
                        <a:rPr lang="en-US" sz="1400" b="0" i="0" dirty="0" err="1"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 [</a:t>
                      </a:r>
                      <a:r>
                        <a:rPr lang="en-US" sz="1400" b="0" i="0" dirty="0" err="1"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]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copy a Git repository so you can add to it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94843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  <a:latin typeface="Courier New" panose="02070309020205020404" pitchFamily="49" charset="0"/>
                        </a:rPr>
                        <a:t>git add file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adds file contents to the staging area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43691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  <a:latin typeface="Courier New" panose="02070309020205020404" pitchFamily="49" charset="0"/>
                        </a:rPr>
                        <a:t>git commit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records a snapshot of the staging area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14012"/>
                  </a:ext>
                </a:extLst>
              </a:tr>
              <a:tr h="571830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  <a:latin typeface="Courier New" panose="02070309020205020404" pitchFamily="49" charset="0"/>
                        </a:rPr>
                        <a:t>git status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view the status of your files in the working directory and staging area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983831"/>
                  </a:ext>
                </a:extLst>
              </a:tr>
              <a:tr h="57183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git diff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shows diff of what is staged and what is modified but unstaged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67611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git help [command]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get help info about a particular command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47203"/>
                  </a:ext>
                </a:extLst>
              </a:tr>
              <a:tr h="571830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  <a:latin typeface="Courier New" panose="02070309020205020404" pitchFamily="49" charset="0"/>
                        </a:rPr>
                        <a:t>git pull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fetch from a remote repo and try to merge into the current branch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59335"/>
                  </a:ext>
                </a:extLst>
              </a:tr>
              <a:tr h="571830"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  <a:latin typeface="Courier New" panose="02070309020205020404" pitchFamily="49" charset="0"/>
                        </a:rPr>
                        <a:t>git push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ahoma" panose="020B0604030504040204" pitchFamily="34" charset="0"/>
                        </a:rPr>
                        <a:t>push your new branches and data to a remote repository </a:t>
                      </a:r>
                      <a:endParaRPr lang="en-US" sz="1400">
                        <a:effectLst/>
                      </a:endParaRPr>
                    </a:p>
                  </a:txBody>
                  <a:tcPr marL="69598" marR="69598" marT="34799" marB="347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961365"/>
                  </a:ext>
                </a:extLst>
              </a:tr>
              <a:tr h="303240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ahoma" panose="020B0604030504040204" pitchFamily="34" charset="0"/>
                        </a:rPr>
                        <a:t>others: </a:t>
                      </a:r>
                      <a:r>
                        <a:rPr lang="en-US" sz="1400" b="0" i="0" dirty="0" err="1"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lang="en-US" sz="1400" b="0" i="0" dirty="0">
                          <a:effectLst/>
                          <a:latin typeface="Courier New" panose="02070309020205020404" pitchFamily="49" charset="0"/>
                        </a:rPr>
                        <a:t>, reset, branch, checkout, merge, log, tag </a:t>
                      </a:r>
                      <a:endParaRPr lang="en-US" sz="1400" dirty="0">
                        <a:effectLst/>
                      </a:endParaRPr>
                    </a:p>
                  </a:txBody>
                  <a:tcPr marL="69598" marR="69598" marT="34799" marB="34799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9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462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06B3-EFA2-7B49-93AA-3F198957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2760307" cy="498598"/>
          </a:xfrm>
        </p:spPr>
        <p:txBody>
          <a:bodyPr/>
          <a:lstStyle/>
          <a:p>
            <a:r>
              <a:rPr lang="en-US" dirty="0"/>
              <a:t>DANGER!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3D0-09B8-FC46-B13F-08FAEB42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88326"/>
            <a:ext cx="3238099" cy="4173203"/>
          </a:xfrm>
        </p:spPr>
        <p:txBody>
          <a:bodyPr/>
          <a:lstStyle/>
          <a:p>
            <a:r>
              <a:rPr lang="en-US" sz="1600" b="0" dirty="0"/>
              <a:t>Don’t commit access credentials to the git repo!</a:t>
            </a:r>
          </a:p>
          <a:p>
            <a:r>
              <a:rPr lang="en-US" sz="1600" b="0" dirty="0"/>
              <a:t>Use </a:t>
            </a:r>
            <a:r>
              <a:rPr lang="en-US" sz="1600" dirty="0"/>
              <a:t>local JSON file </a:t>
            </a:r>
            <a:r>
              <a:rPr lang="en-US" sz="1600" b="0" dirty="0"/>
              <a:t>with access credentials to data bases or cloud services</a:t>
            </a:r>
          </a:p>
          <a:p>
            <a:r>
              <a:rPr lang="en-US" sz="1600" b="0" dirty="0"/>
              <a:t>Prevent local file from committing to repo: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b="0" dirty="0"/>
              <a:t>store local file outside of git project folder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b="0" dirty="0"/>
              <a:t>list file name in </a:t>
            </a:r>
            <a:r>
              <a:rPr lang="en-US" sz="1600" b="0" dirty="0">
                <a:latin typeface="Andale Mono" panose="020B0509000000000004" pitchFamily="49" charset="0"/>
              </a:rPr>
              <a:t>.</a:t>
            </a:r>
            <a:r>
              <a:rPr lang="en-US" sz="1600" b="0" dirty="0" err="1">
                <a:latin typeface="Andale Mono" panose="020B0509000000000004" pitchFamily="49" charset="0"/>
              </a:rPr>
              <a:t>gitignore</a:t>
            </a:r>
            <a:endParaRPr lang="en-US" sz="1600" b="0" dirty="0">
              <a:latin typeface="Andale Mono" panose="020B0509000000000004" pitchFamily="49" charset="0"/>
            </a:endParaRPr>
          </a:p>
          <a:p>
            <a:endParaRPr lang="en-US" sz="1600" b="0" dirty="0"/>
          </a:p>
          <a:p>
            <a:endParaRPr lang="en-US" sz="1600" b="0" dirty="0"/>
          </a:p>
        </p:txBody>
      </p:sp>
      <p:pic>
        <p:nvPicPr>
          <p:cNvPr id="4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1BB1E8D-ADE7-A549-BAB1-7E5C1D4510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233" y="2732912"/>
            <a:ext cx="7821123" cy="3482157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6C5F572-0666-3F42-B25F-174FF578E0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232" y="1007878"/>
            <a:ext cx="7835767" cy="16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4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8B08DE9-8E39-3307-129C-18F5DEEE681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Repositories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559FF80-E06A-0FBE-4C2A-B7F16F3FFB7B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sz="1600" b="1" dirty="0">
                <a:solidFill>
                  <a:srgbClr val="262626"/>
                </a:solidFill>
                <a:ea typeface="ＭＳ Ｐゴシック" pitchFamily="34" charset="-128"/>
              </a:rPr>
              <a:t>Repository (aka “repo”)</a:t>
            </a: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: a location storing a copy of all files.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600" dirty="0">
                <a:ea typeface="ＭＳ Ｐゴシック" pitchFamily="34" charset="-128"/>
              </a:rPr>
              <a:t>you don't edit files directly in the repo;  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600" dirty="0">
                <a:ea typeface="ＭＳ Ｐゴシック" pitchFamily="34" charset="-128"/>
              </a:rPr>
              <a:t>you edit a local </a:t>
            </a:r>
            <a:r>
              <a:rPr lang="en-US" altLang="en-US" sz="1600" b="1" dirty="0">
                <a:ea typeface="ＭＳ Ｐゴシック" pitchFamily="34" charset="-128"/>
              </a:rPr>
              <a:t>working copy </a:t>
            </a:r>
            <a:r>
              <a:rPr lang="en-US" altLang="en-US" sz="1600" dirty="0">
                <a:ea typeface="ＭＳ Ｐゴシック" pitchFamily="34" charset="-128"/>
              </a:rPr>
              <a:t>or “working tree”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then you </a:t>
            </a:r>
            <a:r>
              <a:rPr lang="en-US" altLang="en-US" sz="1600" b="1" dirty="0">
                <a:solidFill>
                  <a:srgbClr val="262626"/>
                </a:solidFill>
                <a:ea typeface="ＭＳ Ｐゴシック" pitchFamily="34" charset="-128"/>
              </a:rPr>
              <a:t>commit</a:t>
            </a: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 your edited files into the repo</a:t>
            </a:r>
          </a:p>
          <a:p>
            <a:pPr lvl="1">
              <a:spcBef>
                <a:spcPts val="600"/>
              </a:spcBef>
              <a:defRPr/>
            </a:pPr>
            <a:endParaRPr lang="en-US" altLang="en-US" sz="1600" dirty="0">
              <a:solidFill>
                <a:srgbClr val="262626"/>
              </a:solidFill>
              <a:ea typeface="ＭＳ Ｐゴシック" pitchFamily="34" charset="-128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There may be only one repository </a:t>
            </a:r>
            <a:r>
              <a:rPr lang="en-US" altLang="en-US" sz="1600" dirty="0"/>
              <a:t>that all users share </a:t>
            </a: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(</a:t>
            </a:r>
            <a:r>
              <a:rPr lang="en-US" altLang="en-US" sz="1600" dirty="0"/>
              <a:t>CVS, Subversion) 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600" dirty="0"/>
              <a:t>Or each user could also have their own copy of the repository (</a:t>
            </a:r>
            <a:r>
              <a:rPr lang="en-US" altLang="en-US" sz="1600" dirty="0" err="1"/>
              <a:t>Git</a:t>
            </a:r>
            <a:r>
              <a:rPr lang="en-US" altLang="en-US" sz="1600" dirty="0"/>
              <a:t>, Mercurial)</a:t>
            </a:r>
          </a:p>
          <a:p>
            <a:pPr>
              <a:spcBef>
                <a:spcPts val="600"/>
              </a:spcBef>
              <a:defRPr/>
            </a:pPr>
            <a:endParaRPr lang="en-US" altLang="en-US" sz="1600" dirty="0">
              <a:solidFill>
                <a:srgbClr val="262626"/>
              </a:solidFill>
              <a:ea typeface="ＭＳ Ｐゴシック" pitchFamily="34" charset="-128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Files in your working directory must be </a:t>
            </a:r>
            <a:r>
              <a:rPr lang="en-US" altLang="en-US" sz="1600" b="1" dirty="0">
                <a:solidFill>
                  <a:srgbClr val="262626"/>
                </a:solidFill>
                <a:ea typeface="ＭＳ Ｐゴシック" pitchFamily="34" charset="-128"/>
              </a:rPr>
              <a:t>add</a:t>
            </a:r>
            <a:r>
              <a:rPr lang="en-US" altLang="en-US" sz="1600" dirty="0">
                <a:solidFill>
                  <a:srgbClr val="262626"/>
                </a:solidFill>
                <a:ea typeface="ＭＳ Ｐゴシック" pitchFamily="34" charset="-128"/>
              </a:rPr>
              <a:t>ed to the repo in order to be tracked.</a:t>
            </a:r>
          </a:p>
          <a:p>
            <a:pPr lvl="1">
              <a:spcBef>
                <a:spcPts val="600"/>
              </a:spcBef>
              <a:defRPr/>
            </a:pPr>
            <a:endParaRPr lang="en-US" altLang="en-US" sz="1600" b="1" dirty="0">
              <a:solidFill>
                <a:srgbClr val="40404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E0A50B9-CA59-8DFB-D74D-4D381666050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to put in a Repo?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0D3B-0D4B-4D2C-C606-5E59E2D348A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dirty="0"/>
              <a:t>Everything needed to create your project: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Source code (Examples: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.java, .c, .h,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Build files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build.xml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Other resources needed to build your project: icons, text etc.</a:t>
            </a:r>
          </a:p>
          <a:p>
            <a:pPr lvl="1">
              <a:spcBef>
                <a:spcPts val="600"/>
              </a:spcBef>
              <a:defRPr/>
            </a:pP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Things generally NOT put in a repo (these can be easily re-created and just take up space):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Object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.o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Executables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.exe</a:t>
            </a:r>
            <a:r>
              <a:rPr lang="en-US" dirty="0"/>
              <a:t>)</a:t>
            </a:r>
          </a:p>
          <a:p>
            <a:pPr marL="574675" lvl="1" indent="0">
              <a:spcBef>
                <a:spcPts val="600"/>
              </a:spcBef>
              <a:buNone/>
              <a:defRPr/>
            </a:pPr>
            <a:endParaRPr lang="en-US" dirty="0"/>
          </a:p>
          <a:p>
            <a:pPr marL="574675" lvl="1" indent="0">
              <a:spcBef>
                <a:spcPts val="600"/>
              </a:spcBef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45A11354-4BCB-0F4C-CA56-E0330D8BF26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Repository Location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4F947B22-8488-7D42-71B8-82ACB827180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en-US" dirty="0">
                <a:solidFill>
                  <a:srgbClr val="262626"/>
                </a:solidFill>
                <a:ea typeface="ＭＳ Ｐゴシック" pitchFamily="34" charset="-128"/>
              </a:rPr>
              <a:t>Can create the repository anywhere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>
                <a:solidFill>
                  <a:srgbClr val="404040"/>
                </a:solidFill>
                <a:ea typeface="ＭＳ Ｐゴシック" pitchFamily="34" charset="-128"/>
              </a:rPr>
              <a:t>Can be on the same computer that you’re going to work on, which might be ok for a personal project where you just want rollback protection</a:t>
            </a:r>
          </a:p>
          <a:p>
            <a:pPr lvl="1">
              <a:spcBef>
                <a:spcPts val="600"/>
              </a:spcBef>
              <a:defRPr/>
            </a:pPr>
            <a:endParaRPr lang="en-US" altLang="en-US" dirty="0">
              <a:solidFill>
                <a:srgbClr val="404040"/>
              </a:solidFill>
              <a:ea typeface="ＭＳ Ｐゴシック" pitchFamily="34" charset="-128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dirty="0">
                <a:solidFill>
                  <a:srgbClr val="262626"/>
                </a:solidFill>
                <a:ea typeface="ＭＳ Ｐゴシック" pitchFamily="34" charset="-128"/>
              </a:rPr>
              <a:t>But usually, you want the repository to be robust: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>
                <a:solidFill>
                  <a:srgbClr val="404040"/>
                </a:solidFill>
                <a:ea typeface="ＭＳ Ｐゴシック" pitchFamily="34" charset="-128"/>
              </a:rPr>
              <a:t>On a computer that’s up and running 24/7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dirty="0">
                <a:ea typeface="ＭＳ Ｐゴシック" pitchFamily="34" charset="-128"/>
              </a:rPr>
              <a:t>Everyone always has access to the project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>
                <a:solidFill>
                  <a:srgbClr val="404040"/>
                </a:solidFill>
                <a:ea typeface="ＭＳ Ｐゴシック" pitchFamily="34" charset="-128"/>
              </a:rPr>
              <a:t>On a computer that has a redundant file system (i.e. RAID)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dirty="0">
                <a:ea typeface="ＭＳ Ｐゴシック" pitchFamily="34" charset="-128"/>
              </a:rPr>
              <a:t>No more worries about that hard disk crash wiping away your project!</a:t>
            </a:r>
          </a:p>
          <a:p>
            <a:pPr lvl="1">
              <a:spcBef>
                <a:spcPts val="600"/>
              </a:spcBef>
              <a:defRPr/>
            </a:pPr>
            <a:r>
              <a:rPr lang="en-US" altLang="en-US" dirty="0">
                <a:ea typeface="ＭＳ Ｐゴシック" pitchFamily="34" charset="-128"/>
              </a:rPr>
              <a:t>Cloud Service (GitHub, AWS </a:t>
            </a:r>
            <a:r>
              <a:rPr lang="en-US" altLang="en-US" dirty="0" err="1">
                <a:ea typeface="ＭＳ Ｐゴシック" pitchFamily="34" charset="-128"/>
              </a:rPr>
              <a:t>CodeCommit</a:t>
            </a:r>
            <a:r>
              <a:rPr lang="en-US" altLang="en-US" dirty="0">
                <a:ea typeface="ＭＳ Ｐゴシック" pitchFamily="34" charset="-128"/>
              </a:rPr>
              <a:t>)</a:t>
            </a:r>
          </a:p>
          <a:p>
            <a:pPr lvl="2">
              <a:spcBef>
                <a:spcPts val="600"/>
              </a:spcBef>
              <a:defRPr/>
            </a:pPr>
            <a:r>
              <a:rPr lang="en-US" altLang="en-US" dirty="0">
                <a:ea typeface="ＭＳ Ｐゴシック" pitchFamily="34" charset="-128"/>
              </a:rPr>
              <a:t>No software or hardware maintenance 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endParaRPr lang="en-US" altLang="en-US" dirty="0">
              <a:solidFill>
                <a:srgbClr val="404040"/>
              </a:solidFill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  <a:defRPr/>
            </a:pPr>
            <a:endParaRPr lang="en-US" altLang="en-US" dirty="0">
              <a:solidFill>
                <a:srgbClr val="404040"/>
              </a:solidFill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  <a:defRPr/>
            </a:pPr>
            <a:endParaRPr lang="en-US" altLang="en-US" dirty="0">
              <a:solidFill>
                <a:srgbClr val="40404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4D73300-2C3C-B542-A1F9-7F669D66C7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Git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D7BC2-ABCE-A236-B237-209BB5FA1CD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1800" b="0" dirty="0"/>
              <a:t>At the command line: (where 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&lt;verb&gt;</a:t>
            </a:r>
            <a:r>
              <a:rPr lang="en-US" sz="1800" b="0" dirty="0"/>
              <a:t> 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/>
              <a:t> </a:t>
            </a:r>
            <a:r>
              <a:rPr lang="en-US" sz="1800" b="0" dirty="0" err="1"/>
              <a:t>config</a:t>
            </a:r>
            <a:r>
              <a:rPr lang="en-US" sz="1800" b="0" dirty="0"/>
              <a:t>, add, commit, etc.)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800" b="0" dirty="0"/>
              <a:t>	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help &lt;verb&gt; 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	$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&lt;verb&gt; --help 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	$ man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-&lt;verb&gt;</a:t>
            </a:r>
          </a:p>
          <a:p>
            <a:pPr marL="228600">
              <a:spcBef>
                <a:spcPts val="600"/>
              </a:spcBef>
              <a:defRPr/>
            </a:pPr>
            <a:endParaRPr lang="en-US" sz="1800" b="0" dirty="0"/>
          </a:p>
          <a:p>
            <a:pPr>
              <a:spcBef>
                <a:spcPts val="600"/>
              </a:spcBef>
              <a:defRPr/>
            </a:pPr>
            <a:r>
              <a:rPr lang="en-US" sz="1800" b="0" dirty="0"/>
              <a:t>Free on-line book:  </a:t>
            </a:r>
            <a:r>
              <a:rPr lang="en-US" sz="1800" b="0" dirty="0">
                <a:hlinkClick r:id="rId4"/>
              </a:rPr>
              <a:t>https://git-scm.com/book/en/v2</a:t>
            </a:r>
            <a:endParaRPr lang="en-US" sz="1800" b="0" dirty="0"/>
          </a:p>
          <a:p>
            <a:pPr>
              <a:spcBef>
                <a:spcPts val="600"/>
              </a:spcBef>
              <a:defRPr/>
            </a:pPr>
            <a:r>
              <a:rPr lang="en-US" sz="1800" b="0" dirty="0"/>
              <a:t>Git website: </a:t>
            </a:r>
            <a:r>
              <a:rPr lang="en-US" sz="1800" b="0" dirty="0">
                <a:hlinkClick r:id="rId5"/>
              </a:rPr>
              <a:t>http://git-scm.com/</a:t>
            </a:r>
            <a:endParaRPr lang="en-US" sz="1800" b="0" dirty="0"/>
          </a:p>
          <a:p>
            <a:pPr>
              <a:spcBef>
                <a:spcPts val="600"/>
              </a:spcBef>
              <a:defRPr/>
            </a:pPr>
            <a:endParaRPr lang="en-US" sz="1800" b="0" dirty="0"/>
          </a:p>
          <a:p>
            <a:pPr>
              <a:spcBef>
                <a:spcPts val="600"/>
              </a:spcBef>
              <a:defRPr/>
            </a:pPr>
            <a:r>
              <a:rPr lang="en-US" sz="1800" b="0" dirty="0"/>
              <a:t>Blogs:</a:t>
            </a:r>
          </a:p>
          <a:p>
            <a:pPr marL="519113" lvl="1" indent="-285750">
              <a:spcBef>
                <a:spcPts val="600"/>
              </a:spcBef>
              <a:defRPr/>
            </a:pPr>
            <a:r>
              <a:rPr lang="en-US" b="0" dirty="0">
                <a:hlinkClick r:id="rId6"/>
              </a:rPr>
              <a:t>Keep your code clean using Black &amp; Pylint &amp; Git Hooks &amp; Pre-commit</a:t>
            </a:r>
            <a:endParaRPr lang="en-US" b="0" dirty="0"/>
          </a:p>
          <a:p>
            <a:pPr marL="519113" lvl="1" indent="-285750">
              <a:spcBef>
                <a:spcPts val="600"/>
              </a:spcBef>
              <a:defRPr/>
            </a:pPr>
            <a:r>
              <a:rPr lang="en-US" b="0" dirty="0">
                <a:solidFill>
                  <a:schemeClr val="tx1"/>
                </a:solidFill>
                <a:hlinkClick r:id="rId7"/>
              </a:rPr>
              <a:t>Automate Unit Tests with Git Hooks</a:t>
            </a:r>
            <a:endParaRPr lang="en-US" b="0" dirty="0">
              <a:solidFill>
                <a:schemeClr val="tx1"/>
              </a:solidFill>
            </a:endParaRPr>
          </a:p>
          <a:p>
            <a:pPr marL="519113" lvl="1" indent="-285750">
              <a:spcBef>
                <a:spcPts val="600"/>
              </a:spcBef>
              <a:defRPr/>
            </a:pPr>
            <a:r>
              <a:rPr lang="en-US" b="0" dirty="0">
                <a:hlinkClick r:id="rId8"/>
              </a:rPr>
              <a:t>Everything You Need to Know About Git Merge</a:t>
            </a:r>
            <a:endParaRPr lang="en-US" b="0" dirty="0"/>
          </a:p>
          <a:p>
            <a:pPr>
              <a:spcBef>
                <a:spcPts val="600"/>
              </a:spcBef>
              <a:defRPr/>
            </a:pPr>
            <a:endParaRPr lang="en-US" sz="1800" b="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defRPr/>
            </a:pPr>
            <a:endParaRPr lang="en-US" sz="1800" b="0" dirty="0"/>
          </a:p>
          <a:p>
            <a:pPr>
              <a:spcBef>
                <a:spcPts val="600"/>
              </a:spcBef>
              <a:defRPr/>
            </a:pPr>
            <a:endParaRPr lang="en-US" sz="1800" b="0" dirty="0"/>
          </a:p>
          <a:p>
            <a:pPr>
              <a:spcBef>
                <a:spcPts val="600"/>
              </a:spcBef>
              <a:defRPr/>
            </a:pPr>
            <a:endParaRPr lang="en-US" sz="1800" b="0" dirty="0"/>
          </a:p>
          <a:p>
            <a:pPr marL="228600">
              <a:spcBef>
                <a:spcPts val="600"/>
              </a:spcBef>
              <a:defRPr/>
            </a:pPr>
            <a:endParaRPr lang="en-US" sz="1800" b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8BEE790E-5055-4669-F366-1E4C37C6675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Get ready to use Git!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7B0-7CCF-C503-DAD1-33ED816E209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11112">
              <a:spcBef>
                <a:spcPts val="600"/>
              </a:spcBef>
              <a:defRPr/>
            </a:pPr>
            <a:r>
              <a:rPr lang="en-US" sz="1800" dirty="0"/>
              <a:t>Set the name and email  for </a:t>
            </a:r>
            <a:r>
              <a:rPr lang="en-US" sz="1800" dirty="0" err="1"/>
              <a:t>Git</a:t>
            </a:r>
            <a:r>
              <a:rPr lang="en-US" sz="1800" dirty="0"/>
              <a:t> to use when you commit:</a:t>
            </a:r>
          </a:p>
          <a:p>
            <a:pPr marL="685800" lvl="1" indent="-674688">
              <a:spcBef>
                <a:spcPts val="600"/>
              </a:spcBef>
              <a:buNone/>
              <a:defRPr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$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config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--global user.name “Bugs Bunny”</a:t>
            </a:r>
          </a:p>
          <a:p>
            <a:pPr marL="685800" lvl="1" indent="-674688">
              <a:spcBef>
                <a:spcPts val="600"/>
              </a:spcBef>
              <a:buNone/>
              <a:defRPr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$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config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--global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user.email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bugs@gmail.com</a:t>
            </a:r>
          </a:p>
          <a:p>
            <a:pPr marL="296862" lvl="1" indent="-285750">
              <a:spcBef>
                <a:spcPts val="600"/>
              </a:spcBef>
              <a:defRPr/>
            </a:pPr>
            <a:endParaRPr lang="en-US" dirty="0"/>
          </a:p>
          <a:p>
            <a:pPr marL="296862" lvl="1" indent="-285750">
              <a:spcBef>
                <a:spcPts val="600"/>
              </a:spcBef>
              <a:defRPr/>
            </a:pPr>
            <a:r>
              <a:rPr lang="en-US" dirty="0"/>
              <a:t>You can call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git config –-list </a:t>
            </a:r>
            <a:r>
              <a:rPr lang="en-US" dirty="0"/>
              <a:t>to verify these are set.</a:t>
            </a:r>
          </a:p>
          <a:p>
            <a:pPr marL="296862" lvl="1" indent="-285750">
              <a:spcBef>
                <a:spcPts val="600"/>
              </a:spcBef>
              <a:defRPr/>
            </a:pPr>
            <a:r>
              <a:rPr lang="en-US" dirty="0"/>
              <a:t>These will be set globally for all </a:t>
            </a:r>
            <a:r>
              <a:rPr lang="en-US" dirty="0" err="1"/>
              <a:t>Git</a:t>
            </a:r>
            <a:r>
              <a:rPr lang="en-US" dirty="0"/>
              <a:t> projects you work with.</a:t>
            </a:r>
          </a:p>
          <a:p>
            <a:pPr marL="296862" lvl="1" indent="-285750">
              <a:spcBef>
                <a:spcPts val="600"/>
              </a:spcBef>
              <a:defRPr/>
            </a:pPr>
            <a:r>
              <a:rPr lang="en-US" dirty="0"/>
              <a:t>You can set variables on a project-only basis by </a:t>
            </a:r>
            <a:r>
              <a:rPr lang="en-US" b="1" u="sng" dirty="0"/>
              <a:t>not</a:t>
            </a:r>
            <a:r>
              <a:rPr lang="en-US" dirty="0"/>
              <a:t> using the 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--global </a:t>
            </a:r>
            <a:r>
              <a:rPr lang="en-US" dirty="0"/>
              <a:t>flag.</a:t>
            </a:r>
          </a:p>
          <a:p>
            <a:pPr marL="296862" lvl="1" indent="-285750">
              <a:spcBef>
                <a:spcPts val="600"/>
              </a:spcBef>
              <a:defRPr/>
            </a:pPr>
            <a:endParaRPr lang="en-US" dirty="0"/>
          </a:p>
          <a:p>
            <a:pPr marL="685800" indent="-674688">
              <a:spcBef>
                <a:spcPts val="600"/>
              </a:spcBef>
              <a:defRPr/>
            </a:pPr>
            <a:r>
              <a:rPr lang="en-US" sz="1800" dirty="0"/>
              <a:t>The latest version of </a:t>
            </a:r>
            <a:r>
              <a:rPr lang="en-US" sz="1800" dirty="0" err="1"/>
              <a:t>git</a:t>
            </a:r>
            <a:r>
              <a:rPr lang="en-US" sz="1800" dirty="0"/>
              <a:t> will also prompt you that </a:t>
            </a:r>
            <a:r>
              <a:rPr lang="en-US" sz="18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push.default</a:t>
            </a:r>
            <a:r>
              <a:rPr lang="en-US" sz="1800" dirty="0"/>
              <a:t> is not set, you can make this warning go away with:</a:t>
            </a:r>
          </a:p>
          <a:p>
            <a:pPr marL="685800" lvl="1" indent="-674688">
              <a:spcBef>
                <a:spcPts val="600"/>
              </a:spcBef>
              <a:buNone/>
              <a:defRPr/>
            </a:pP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$ git config --global </a:t>
            </a:r>
            <a:r>
              <a:rPr lang="en-US" dirty="0" err="1">
                <a:solidFill>
                  <a:srgbClr val="404040"/>
                </a:solidFill>
                <a:latin typeface="Courier New" panose="02070309020205020404" pitchFamily="49" charset="0"/>
              </a:rPr>
              <a:t>push.default</a:t>
            </a:r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 simple</a:t>
            </a:r>
          </a:p>
          <a:p>
            <a:pPr marL="228600"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00A97-4DF0-1455-1D56-3EA4C8C5F981}"/>
              </a:ext>
            </a:extLst>
          </p:cNvPr>
          <p:cNvSpPr txBox="1"/>
          <p:nvPr/>
        </p:nvSpPr>
        <p:spPr>
          <a:xfrm>
            <a:off x="7122695" y="295609"/>
            <a:ext cx="4776536" cy="2769989"/>
          </a:xfrm>
          <a:prstGeom prst="rect">
            <a:avLst/>
          </a:prstGeom>
          <a:solidFill>
            <a:schemeClr val="bg1">
              <a:lumMod val="90000"/>
            </a:schemeClr>
          </a:solidFill>
          <a:effectLst/>
        </p:spPr>
        <p:txBody>
          <a:bodyPr wrap="square" rtlCol="0">
            <a:spAutoFit/>
          </a:bodyPr>
          <a:lstStyle/>
          <a:p>
            <a:pPr marL="11113" indent="-11113">
              <a:spcBef>
                <a:spcPts val="600"/>
              </a:spcBef>
              <a:defRPr/>
            </a:pPr>
            <a:r>
              <a:rPr lang="en-US" sz="1400" dirty="0"/>
              <a:t>You can also </a:t>
            </a:r>
            <a:r>
              <a:rPr lang="en-US" sz="1400" b="1" dirty="0"/>
              <a:t>set the editor </a:t>
            </a:r>
            <a:r>
              <a:rPr lang="en-US" sz="1400" dirty="0"/>
              <a:t>used for writing commit messages:</a:t>
            </a:r>
            <a:br>
              <a:rPr lang="en-US" sz="1400" dirty="0"/>
            </a:br>
            <a:r>
              <a:rPr lang="en-US" sz="1400" dirty="0"/>
              <a:t>$ </a:t>
            </a:r>
            <a:r>
              <a:rPr lang="en-US" sz="1400" dirty="0">
                <a:solidFill>
                  <a:srgbClr val="404040"/>
                </a:solidFill>
                <a:latin typeface="Courier New" panose="02070309020205020404" pitchFamily="49" charset="0"/>
              </a:rPr>
              <a:t>git config --global </a:t>
            </a:r>
            <a:r>
              <a:rPr lang="en-US" sz="1400" dirty="0" err="1">
                <a:solidFill>
                  <a:srgbClr val="404040"/>
                </a:solidFill>
                <a:latin typeface="Courier New" panose="02070309020205020404" pitchFamily="49" charset="0"/>
              </a:rPr>
              <a:t>core.editor</a:t>
            </a:r>
            <a:r>
              <a:rPr lang="en-US" sz="1400" dirty="0">
                <a:solidFill>
                  <a:srgbClr val="404040"/>
                </a:solidFill>
                <a:latin typeface="Courier New" panose="02070309020205020404" pitchFamily="49" charset="0"/>
              </a:rPr>
              <a:t> nano</a:t>
            </a:r>
          </a:p>
          <a:p>
            <a:pPr marL="11113" indent="-11113">
              <a:spcBef>
                <a:spcPts val="600"/>
              </a:spcBef>
              <a:defRPr/>
            </a:pPr>
            <a:endParaRPr lang="en-US" sz="1400" dirty="0"/>
          </a:p>
          <a:p>
            <a:pPr marL="11113" indent="-11113">
              <a:spcBef>
                <a:spcPts val="600"/>
              </a:spcBef>
              <a:defRPr/>
            </a:pPr>
            <a:r>
              <a:rPr 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tips: “a” add, “esc” when done adding, “</a:t>
            </a:r>
            <a:r>
              <a:rPr lang="en-US" sz="14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:” to save and quit</a:t>
            </a:r>
          </a:p>
          <a:p>
            <a:pPr marL="11113" indent="-11113">
              <a:spcBef>
                <a:spcPts val="600"/>
              </a:spcBef>
              <a:defRPr/>
            </a:pPr>
            <a:r>
              <a:rPr 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editor:</a:t>
            </a:r>
            <a:br>
              <a:rPr lang="en-US" sz="1400" dirty="0">
                <a:solidFill>
                  <a:srgbClr val="404040"/>
                </a:solidFill>
                <a:latin typeface="Courier New" panose="02070309020205020404" pitchFamily="49" charset="0"/>
              </a:rPr>
            </a:br>
            <a:r>
              <a:rPr lang="en-US" sz="1400" dirty="0">
                <a:solidFill>
                  <a:srgbClr val="404040"/>
                </a:solidFill>
                <a:latin typeface="Courier New" panose="02070309020205020404" pitchFamily="49" charset="0"/>
                <a:hlinkClick r:id="rId4"/>
              </a:rPr>
              <a:t>http://www.gentoo.org/doc/en/vi-guide.xml</a:t>
            </a:r>
            <a:endParaRPr lang="en-US" sz="140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11113" indent="-11113">
              <a:spcBef>
                <a:spcPts val="600"/>
              </a:spcBef>
              <a:defRPr/>
            </a:pPr>
            <a:r>
              <a:rPr lang="en-US" sz="1400" dirty="0">
                <a:solidFill>
                  <a:srgbClr val="404040"/>
                </a:solidFill>
                <a:latin typeface="+mj-lt"/>
              </a:rPr>
              <a:t>vim ref card: </a:t>
            </a:r>
            <a:r>
              <a:rPr lang="en-US" sz="1400" dirty="0">
                <a:solidFill>
                  <a:srgbClr val="404040"/>
                </a:solidFill>
                <a:latin typeface="Courier New" panose="02070309020205020404" pitchFamily="49" charset="0"/>
                <a:hlinkClick r:id="rId5"/>
              </a:rPr>
              <a:t>http://tnerual.eriogerg.free.fr/vimqrc.pdf</a:t>
            </a:r>
            <a:endParaRPr lang="en-US" sz="140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algn="l"/>
            <a:endParaRPr 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C95-A717-6D48-A537-0D92C785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55DE-A979-1941-9992-AD8E6530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Usually,  git servers work with SSH key pairs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SSH key on local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Upload public key to git server. Most systems offer a web interface where users can add public SSH keys to their user profile.</a:t>
            </a:r>
          </a:p>
          <a:p>
            <a:r>
              <a:rPr lang="en-US" b="0" dirty="0"/>
              <a:t>Companies may employ more sophisticated authentication methods.</a:t>
            </a:r>
          </a:p>
        </p:txBody>
      </p:sp>
    </p:spTree>
    <p:extLst>
      <p:ext uri="{BB962C8B-B14F-4D97-AF65-F5344CB8AC3E}">
        <p14:creationId xmlns:p14="http://schemas.microsoft.com/office/powerpoint/2010/main" val="426980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C66C420C-0FA7-6105-789C-F044FE40060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Create a local copy of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AA25-E2CD-AEC2-3213-40F19A3456FC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380999" y="2914650"/>
            <a:ext cx="5428129" cy="3028950"/>
          </a:xfrm>
        </p:spPr>
        <p:txBody>
          <a:bodyPr/>
          <a:lstStyle/>
          <a:p>
            <a:pPr marL="11113">
              <a:spcBef>
                <a:spcPts val="600"/>
              </a:spcBef>
              <a:defRPr/>
            </a:pPr>
            <a:r>
              <a:rPr lang="en-US" dirty="0"/>
              <a:t>To clone an already existing repo to your current directory:</a:t>
            </a:r>
          </a:p>
          <a:p>
            <a:pPr marL="11113">
              <a:spcBef>
                <a:spcPts val="600"/>
              </a:spcBef>
              <a:defRPr/>
            </a:pPr>
            <a:endParaRPr lang="en-US" sz="1600" b="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11113">
              <a:spcBef>
                <a:spcPts val="600"/>
              </a:spcBef>
              <a:defRPr/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</a:rPr>
              <a:t>$ git clone &lt;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url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</a:rPr>
              <a:t>&gt; [local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dir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</a:rPr>
              <a:t> name]</a:t>
            </a:r>
          </a:p>
          <a:p>
            <a:pPr marL="11113">
              <a:spcBef>
                <a:spcPts val="600"/>
              </a:spcBef>
              <a:defRPr/>
            </a:pPr>
            <a:r>
              <a:rPr lang="en-US" sz="1600" b="0" dirty="0">
                <a:solidFill>
                  <a:schemeClr val="tx1"/>
                </a:solidFill>
              </a:rPr>
              <a:t>This will create a directory named </a:t>
            </a:r>
            <a:r>
              <a:rPr lang="en-US" sz="1600" b="0" i="1" dirty="0">
                <a:solidFill>
                  <a:schemeClr val="tx1"/>
                </a:solidFill>
              </a:rPr>
              <a:t>local </a:t>
            </a:r>
            <a:r>
              <a:rPr lang="en-US" sz="1600" b="0" i="1" dirty="0" err="1">
                <a:solidFill>
                  <a:schemeClr val="tx1"/>
                </a:solidFill>
              </a:rPr>
              <a:t>dir</a:t>
            </a:r>
            <a:r>
              <a:rPr lang="en-US" sz="1600" b="0" i="1" dirty="0">
                <a:solidFill>
                  <a:schemeClr val="tx1"/>
                </a:solidFill>
              </a:rPr>
              <a:t> name</a:t>
            </a:r>
            <a:r>
              <a:rPr lang="en-US" sz="1600" b="0" dirty="0">
                <a:solidFill>
                  <a:schemeClr val="tx1"/>
                </a:solidFill>
              </a:rPr>
              <a:t>, containing  a working copy  of the files from the repo, and a </a:t>
            </a:r>
            <a:r>
              <a:rPr lang="en-US" sz="1600" b="0" dirty="0">
                <a:solidFill>
                  <a:schemeClr val="tx1"/>
                </a:solidFill>
                <a:latin typeface="Courier New" panose="02070309020205020404" pitchFamily="49" charset="0"/>
              </a:rPr>
              <a:t>.git </a:t>
            </a:r>
            <a:r>
              <a:rPr lang="en-US" sz="1600" b="0" dirty="0">
                <a:solidFill>
                  <a:schemeClr val="tx1"/>
                </a:solidFill>
              </a:rPr>
              <a:t>directory which you can ignore (used to hold the staging area and your local repo)</a:t>
            </a:r>
          </a:p>
          <a:p>
            <a:pPr marL="11113">
              <a:spcBef>
                <a:spcPts val="600"/>
              </a:spcBef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 marL="11113" lvl="2" indent="0">
              <a:spcBef>
                <a:spcPts val="600"/>
              </a:spcBef>
              <a:buNone/>
              <a:defRPr/>
            </a:pPr>
            <a:endParaRPr lang="en-US" dirty="0">
              <a:latin typeface="Courier New" panose="02070309020205020404" pitchFamily="49" charset="0"/>
            </a:endParaRPr>
          </a:p>
          <a:p>
            <a:pPr marL="11113">
              <a:spcBef>
                <a:spcPts val="600"/>
              </a:spcBef>
              <a:defRPr/>
            </a:pP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D1250F-3DE9-1F12-F08B-180593AC8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322421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To </a:t>
            </a:r>
            <a:r>
              <a:rPr lang="en-US" u="sng" dirty="0"/>
              <a:t>create a Git repo </a:t>
            </a:r>
            <a:r>
              <a:rPr lang="en-US" dirty="0"/>
              <a:t>in current directory:</a:t>
            </a:r>
          </a:p>
          <a:p>
            <a:pPr marL="11113" lvl="2" indent="0">
              <a:spcBef>
                <a:spcPts val="600"/>
              </a:spcBef>
              <a:buNone/>
              <a:defRPr/>
            </a:pPr>
            <a:endParaRPr lang="en-US" dirty="0">
              <a:latin typeface="Courier New" panose="02070309020205020404" pitchFamily="49" charset="0"/>
            </a:endParaRPr>
          </a:p>
          <a:p>
            <a:pPr marL="11113" lvl="2" indent="0">
              <a:spcBef>
                <a:spcPts val="600"/>
              </a:spcBef>
              <a:buNone/>
              <a:defRPr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$ git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init</a:t>
            </a: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11113" lvl="2" indent="0">
              <a:spcBef>
                <a:spcPts val="600"/>
              </a:spcBef>
              <a:buNone/>
              <a:defRPr/>
            </a:pPr>
            <a:r>
              <a:rPr lang="en-US" dirty="0"/>
              <a:t>This will create a </a:t>
            </a:r>
            <a:r>
              <a:rPr lang="en-US" dirty="0">
                <a:latin typeface="Courier New" panose="02070309020205020404" pitchFamily="49" charset="0"/>
              </a:rPr>
              <a:t>.git </a:t>
            </a:r>
            <a:r>
              <a:rPr lang="en-US" dirty="0"/>
              <a:t>directory in your current directory which you can ignore (used to hold the staging area and your local repo).</a:t>
            </a:r>
          </a:p>
          <a:p>
            <a:pPr marL="11113" lvl="2" indent="0">
              <a:spcBef>
                <a:spcPts val="600"/>
              </a:spcBef>
              <a:buNone/>
              <a:defRPr/>
            </a:pPr>
            <a:r>
              <a:rPr lang="en-US" dirty="0"/>
              <a:t>Then you can commit files in your current directory into the local repo:</a:t>
            </a:r>
          </a:p>
          <a:p>
            <a:pPr marL="11113" lvl="2" indent="0">
              <a:spcBef>
                <a:spcPts val="600"/>
              </a:spcBef>
              <a:buNone/>
              <a:defRPr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$ git add file1.py</a:t>
            </a:r>
          </a:p>
          <a:p>
            <a:pPr marL="11113" lvl="2" indent="0">
              <a:spcBef>
                <a:spcPts val="600"/>
              </a:spcBef>
              <a:buNone/>
              <a:defRPr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$ git commit –m “initial project version”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667E0-134B-4490-7906-39862DC3F312}"/>
              </a:ext>
            </a:extLst>
          </p:cNvPr>
          <p:cNvSpPr txBox="1"/>
          <p:nvPr/>
        </p:nvSpPr>
        <p:spPr>
          <a:xfrm>
            <a:off x="297180" y="5463540"/>
            <a:ext cx="1154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>
              <a:spcBef>
                <a:spcPts val="600"/>
              </a:spcBef>
              <a:defRPr/>
            </a:pPr>
            <a:r>
              <a:rPr lang="en-US" sz="1600" b="0" dirty="0">
                <a:solidFill>
                  <a:schemeClr val="tx1"/>
                </a:solidFill>
              </a:rPr>
              <a:t>Example: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$ git clone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git@github.com:kingmolnar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/Code-Quality-and-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Versioning.git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E886E78-D65C-D9E0-2E08-0DF9F4D166D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Git commands</a:t>
            </a:r>
          </a:p>
        </p:txBody>
      </p:sp>
      <p:graphicFrame>
        <p:nvGraphicFramePr>
          <p:cNvPr id="324747" name="Group 139">
            <a:extLst>
              <a:ext uri="{FF2B5EF4-FFF2-40B4-BE49-F238E27FC236}">
                <a16:creationId xmlns:a16="http://schemas.microsoft.com/office/drawing/2014/main" id="{8D15C4D6-90F6-9A3D-BB8C-D26E01CBA76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28800" y="1393826"/>
          <a:ext cx="8534400" cy="508981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</a:rPr>
                        <a:t>command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</a:rPr>
                        <a:t>description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clone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[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dir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]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copy a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repository so you can add to it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add files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adds file contents to the staging area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commit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records a snapshot of the staging area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status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view the status of your files in the working directory and staging area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diff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shows diff of what is staged and what is modified but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unstaged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help [command]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get help info about a particular command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pull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fetch from a remote repo and try to merge into the current branch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git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 push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push your new branches and data to a remote repository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27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</a:rPr>
                        <a:t>others: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panose="02070309020205020404" pitchFamily="49" charset="0"/>
                        </a:rPr>
                        <a:t>init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urier New" panose="02070309020205020404" pitchFamily="49" charset="0"/>
                        </a:rPr>
                        <a:t>, reset, branch, checkout, merge, log, tag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FABC33A-F4A2-62C2-328F-3AC4D7A99C7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Problems Working in teams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3BA0F28-17DE-2F4A-BF1A-3E7AFBA2B6B9}"/>
              </a:ext>
            </a:extLst>
          </p:cNvPr>
          <p:cNvSpPr>
            <a:spLocks noGrp="1" noChangeArrowheads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Whose computer stores the "official" copy of the project?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Can we store the project files in a neutral "official" location?</a:t>
            </a:r>
          </a:p>
          <a:p>
            <a:pPr marL="457200" lvl="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Will we be able to read/write each other's changes?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Do we have the right file permissions?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Let's just email changed files back and forth! Yay!</a:t>
            </a:r>
          </a:p>
          <a:p>
            <a:pPr marL="457200" lvl="2" indent="0">
              <a:spcBef>
                <a:spcPts val="600"/>
              </a:spcBef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What happens if we both try to edit the same file?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Bill just overwrote a file I worked on for 6 hours!</a:t>
            </a:r>
          </a:p>
          <a:p>
            <a:pPr lvl="2">
              <a:spcBef>
                <a:spcPts val="6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86E1A1-FB47-7061-B212-2960F33FD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871" y="2880360"/>
            <a:ext cx="5428129" cy="3063240"/>
          </a:xfrm>
        </p:spPr>
        <p:txBody>
          <a:bodyPr/>
          <a:lstStyle/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What happens if we make a mistake and corrupt an important file?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Is there a way to keep backups of our project files?</a:t>
            </a:r>
          </a:p>
          <a:p>
            <a:pPr lvl="2">
              <a:spcBef>
                <a:spcPts val="6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How do I know what code each teammate is working 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03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C01AC80D-4351-07E3-4D5E-5905CAED3D1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Adding &amp; Committing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F272-E624-675F-ECA3-9CB84E5B173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600" dirty="0"/>
              <a:t>The first time we ask a file to be tracked, </a:t>
            </a:r>
            <a:r>
              <a:rPr lang="en-US" sz="1600" i="1" dirty="0"/>
              <a:t>and</a:t>
            </a:r>
            <a:r>
              <a:rPr lang="en-US" sz="1600" dirty="0"/>
              <a:t> </a:t>
            </a:r>
            <a:r>
              <a:rPr lang="en-US" sz="1600" b="1" dirty="0"/>
              <a:t>every time before we commit a file, </a:t>
            </a:r>
            <a:r>
              <a:rPr lang="en-US" sz="1600" dirty="0"/>
              <a:t>we must add it to the staging area: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add README.txt hello.java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This takes a snapshot of these files at this point in time and adds it to the staging area.  </a:t>
            </a:r>
          </a:p>
          <a:p>
            <a:pPr marL="342900" lvl="1" indent="0">
              <a:spcBef>
                <a:spcPts val="600"/>
              </a:spcBef>
              <a:buNone/>
              <a:defRPr/>
            </a:pPr>
            <a:r>
              <a:rPr lang="en-US" altLang="en-US" sz="1600" b="1" dirty="0">
                <a:ea typeface="ＭＳ Ｐゴシック" pitchFamily="34" charset="-128"/>
              </a:rPr>
              <a:t>Note</a:t>
            </a:r>
            <a:r>
              <a:rPr lang="en-US" altLang="en-US" sz="1600" dirty="0">
                <a:ea typeface="ＭＳ Ｐゴシック" pitchFamily="34" charset="-128"/>
              </a:rPr>
              <a:t>: To </a:t>
            </a:r>
            <a:r>
              <a:rPr lang="en-US" altLang="en-US" sz="1600" dirty="0" err="1">
                <a:ea typeface="ＭＳ Ｐゴシック" pitchFamily="34" charset="-128"/>
              </a:rPr>
              <a:t>unstage</a:t>
            </a:r>
            <a:r>
              <a:rPr lang="en-US" altLang="en-US" sz="1600" dirty="0">
                <a:ea typeface="ＭＳ Ｐゴシック" pitchFamily="34" charset="-128"/>
              </a:rPr>
              <a:t> a change on a file before you have committed it:</a:t>
            </a:r>
          </a:p>
          <a:p>
            <a:pPr marL="342900" lvl="1" indent="0">
              <a:spcBef>
                <a:spcPts val="600"/>
              </a:spcBef>
              <a:buNone/>
              <a:defRPr/>
            </a:pP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ea typeface="ＭＳ Ｐゴシック" pitchFamily="34" charset="-128"/>
              </a:rPr>
              <a:t>$ </a:t>
            </a:r>
            <a:r>
              <a:rPr lang="en-US" altLang="en-US" sz="1600" dirty="0" err="1">
                <a:solidFill>
                  <a:srgbClr val="404040"/>
                </a:solidFill>
                <a:latin typeface="Courier New" panose="02070309020205020404" pitchFamily="49" charset="0"/>
                <a:ea typeface="ＭＳ Ｐゴシック" pitchFamily="34" charset="-128"/>
              </a:rPr>
              <a:t>git</a:t>
            </a:r>
            <a:r>
              <a:rPr lang="en-US" altLang="en-US" sz="1600" dirty="0">
                <a:solidFill>
                  <a:srgbClr val="404040"/>
                </a:solidFill>
                <a:latin typeface="Courier New" panose="02070309020205020404" pitchFamily="49" charset="0"/>
                <a:ea typeface="ＭＳ Ｐゴシック" pitchFamily="34" charset="-128"/>
              </a:rPr>
              <a:t> reset HEAD filename</a:t>
            </a:r>
          </a:p>
          <a:p>
            <a:pPr marL="228600">
              <a:spcBef>
                <a:spcPts val="600"/>
              </a:spcBef>
              <a:defRPr/>
            </a:pPr>
            <a:endParaRPr lang="en-US" sz="1600" dirty="0"/>
          </a:p>
          <a:p>
            <a:pPr marL="685800" indent="-457200">
              <a:spcBef>
                <a:spcPts val="600"/>
              </a:spcBef>
              <a:buFont typeface="+mj-lt"/>
              <a:buAutoNum type="arabicPeriod" startAt="2"/>
              <a:defRPr/>
            </a:pPr>
            <a:r>
              <a:rPr lang="en-US" sz="1600" dirty="0"/>
              <a:t>To move staged changes into the local repo we commit: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commit –m “Fixing bug #22”</a:t>
            </a:r>
            <a:endParaRPr lang="en-US" sz="1600" i="1" dirty="0"/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Note: You can edit your most recent commit message (if you have not pushed your commit yet) using: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git commit –-amend</a:t>
            </a:r>
          </a:p>
          <a:p>
            <a:pPr marL="228600"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Note: These commands are just acting on </a:t>
            </a:r>
            <a:r>
              <a:rPr lang="en-US" sz="1600" u="sng" dirty="0"/>
              <a:t>your local version of repo</a:t>
            </a:r>
            <a:r>
              <a:rPr lang="en-US" sz="1600"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C361B351-08B8-E907-BE36-39EC9521278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Use Good Commit Messages</a:t>
            </a:r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B854833E-039B-3316-2D47-9498E993E09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080" y="1359297"/>
            <a:ext cx="8633840" cy="504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80B36-DFEB-653D-C6C7-320DDE5FBB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559290" y="5651212"/>
            <a:ext cx="18854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/>
              <a:t>http://xkcd.com/1296/</a:t>
            </a:r>
          </a:p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A89F50A-91EC-682D-CCB5-10FD1D5C882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Status and 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7155-DD82-6FC1-8E24-11A0CFA8135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1600" dirty="0">
                <a:solidFill>
                  <a:schemeClr val="tx1"/>
                </a:solidFill>
              </a:rPr>
              <a:t>To view the </a:t>
            </a:r>
            <a:r>
              <a:rPr lang="en-US" sz="1600" b="1" dirty="0">
                <a:solidFill>
                  <a:schemeClr val="tx1"/>
                </a:solidFill>
              </a:rPr>
              <a:t>status</a:t>
            </a:r>
            <a:r>
              <a:rPr lang="en-US" sz="1600" dirty="0">
                <a:solidFill>
                  <a:schemeClr val="tx1"/>
                </a:solidFill>
              </a:rPr>
              <a:t> of your files in the </a:t>
            </a:r>
            <a:r>
              <a:rPr lang="en-US" sz="1600" b="1" dirty="0">
                <a:solidFill>
                  <a:schemeClr val="tx1"/>
                </a:solidFill>
              </a:rPr>
              <a:t>working directory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chemeClr val="tx1"/>
                </a:solidFill>
              </a:rPr>
              <a:t>staging area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status		</a:t>
            </a:r>
            <a:r>
              <a:rPr lang="en-US" sz="1600" dirty="0"/>
              <a:t>or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status –s  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	(-s </a:t>
            </a:r>
            <a:r>
              <a:rPr lang="en-US" sz="1600" dirty="0">
                <a:solidFill>
                  <a:schemeClr val="tx1"/>
                </a:solidFill>
              </a:rPr>
              <a:t>shows a short one line version)</a:t>
            </a:r>
          </a:p>
          <a:p>
            <a:pPr marL="228600"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600" dirty="0">
                <a:solidFill>
                  <a:schemeClr val="tx1"/>
                </a:solidFill>
              </a:rPr>
              <a:t>To see </a:t>
            </a:r>
            <a:r>
              <a:rPr lang="en-US" sz="1600" b="1" dirty="0">
                <a:solidFill>
                  <a:schemeClr val="tx1"/>
                </a:solidFill>
              </a:rPr>
              <a:t>difference</a:t>
            </a:r>
            <a:r>
              <a:rPr lang="en-US" sz="1600" dirty="0">
                <a:solidFill>
                  <a:schemeClr val="tx1"/>
                </a:solidFill>
              </a:rPr>
              <a:t> between your </a:t>
            </a:r>
            <a:r>
              <a:rPr lang="en-US" sz="1600" b="1" dirty="0">
                <a:solidFill>
                  <a:schemeClr val="tx1"/>
                </a:solidFill>
              </a:rPr>
              <a:t>working directory </a:t>
            </a:r>
            <a:r>
              <a:rPr lang="en-US" sz="1600" dirty="0">
                <a:solidFill>
                  <a:schemeClr val="tx1"/>
                </a:solidFill>
              </a:rPr>
              <a:t>and the </a:t>
            </a:r>
            <a:r>
              <a:rPr lang="en-US" sz="1600" b="1" dirty="0">
                <a:solidFill>
                  <a:schemeClr val="tx1"/>
                </a:solidFill>
              </a:rPr>
              <a:t>staging area </a:t>
            </a:r>
            <a:r>
              <a:rPr lang="en-US" sz="1600" dirty="0">
                <a:solidFill>
                  <a:schemeClr val="tx1"/>
                </a:solidFill>
              </a:rPr>
              <a:t>(This shows what is modified but </a:t>
            </a:r>
            <a:r>
              <a:rPr lang="en-US" sz="1600" dirty="0" err="1">
                <a:solidFill>
                  <a:schemeClr val="tx1"/>
                </a:solidFill>
              </a:rPr>
              <a:t>unstaged</a:t>
            </a:r>
            <a:r>
              <a:rPr lang="en-US" sz="1600" dirty="0">
                <a:solidFill>
                  <a:schemeClr val="tx1"/>
                </a:solidFill>
              </a:rPr>
              <a:t>):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diff</a:t>
            </a:r>
          </a:p>
          <a:p>
            <a:pPr marL="228600"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600" dirty="0">
                <a:solidFill>
                  <a:schemeClr val="tx1"/>
                </a:solidFill>
              </a:rPr>
              <a:t>To see difference between the </a:t>
            </a:r>
            <a:r>
              <a:rPr lang="en-US" sz="1600" b="1" dirty="0">
                <a:solidFill>
                  <a:schemeClr val="tx1"/>
                </a:solidFill>
              </a:rPr>
              <a:t>staging area </a:t>
            </a:r>
            <a:r>
              <a:rPr lang="en-US" sz="1600" dirty="0">
                <a:solidFill>
                  <a:schemeClr val="tx1"/>
                </a:solidFill>
              </a:rPr>
              <a:t>and your </a:t>
            </a:r>
            <a:r>
              <a:rPr lang="en-US" sz="1600" b="1" dirty="0">
                <a:solidFill>
                  <a:schemeClr val="tx1"/>
                </a:solidFill>
              </a:rPr>
              <a:t>local copy of the repo </a:t>
            </a:r>
            <a:r>
              <a:rPr lang="en-US" sz="1600" dirty="0">
                <a:solidFill>
                  <a:schemeClr val="tx1"/>
                </a:solidFill>
              </a:rPr>
              <a:t>(This shows staged changes): (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--staged is synonymous)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diff --cached</a:t>
            </a:r>
          </a:p>
          <a:p>
            <a:pPr marL="228600"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defRPr/>
            </a:pP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E29E15E6-695D-ABC0-5821-A0E187CC568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After editing a file…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A1C1C-D99F-A7ED-A400-5C1E5D6027EE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380999" y="1798730"/>
            <a:ext cx="5619751" cy="4144870"/>
          </a:xfrm>
        </p:spPr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emacs 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 branch master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Changes </a:t>
            </a:r>
            <a:r>
              <a:rPr lang="en-US" sz="1200" b="0" u="sng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staged for commit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(use "git add &lt;file&gt;..." to update what will be committed)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(use "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checkout -- &lt;file&gt;..." to discard changes in working directory)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modified:   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changes added to commit (use "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add" and/or "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commit -a")</a:t>
            </a:r>
          </a:p>
          <a:p>
            <a:pPr marL="228600">
              <a:spcBef>
                <a:spcPts val="600"/>
              </a:spcBef>
              <a:defRPr/>
            </a:pPr>
            <a:endParaRPr lang="en-US" sz="1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84A5EB-EC9A-D221-3491-B35C93C5A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798730"/>
            <a:ext cx="5619750" cy="41448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 -s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rea.txt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1" dirty="0">
                <a:solidFill>
                  <a:schemeClr val="accent1"/>
                </a:solidFill>
                <a:cs typeface="Arial" panose="020B0604020202020204" pitchFamily="34" charset="0"/>
              </a:rPr>
              <a:t>Note: M is in second column = “working  tree”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diff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1" dirty="0">
                <a:solidFill>
                  <a:schemeClr val="accent1"/>
                </a:solidFill>
                <a:cs typeface="Arial" panose="020B0604020202020204" pitchFamily="34" charset="0"/>
              </a:rPr>
              <a:t>Shows modifications that have not been staged.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 --git a/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rea.txt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b/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rea.txt</a:t>
            </a:r>
            <a:endParaRPr lang="en-US" sz="1200" b="0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66b293d..90b65fd 100644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a/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rea.txt</a:t>
            </a:r>
            <a:endParaRPr lang="en-US" sz="1200" b="0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+++ b/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rea.txt</a:t>
            </a:r>
            <a:endParaRPr lang="en-US" sz="1200" b="0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@@ -1,2 +1,4 @@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Here is </a:t>
            </a:r>
            <a:r>
              <a:rPr lang="en-US" sz="1200" b="0" dirty="0" err="1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rea's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file.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>
              <a:spcBef>
                <a:spcPts val="600"/>
              </a:spcBef>
            </a:pP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+One new line added.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diff –cached</a:t>
            </a:r>
            <a:r>
              <a:rPr lang="en-US" sz="1200" b="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0" i="1" dirty="0">
                <a:solidFill>
                  <a:schemeClr val="accent1"/>
                </a:solidFill>
                <a:cs typeface="Arial" panose="020B0604020202020204" pitchFamily="34" charset="0"/>
              </a:rPr>
              <a:t>Shows nothing, no modifications have been staged yet.</a:t>
            </a:r>
          </a:p>
          <a:p>
            <a:pPr>
              <a:spcBef>
                <a:spcPts val="600"/>
              </a:spcBef>
            </a:pPr>
            <a:endParaRPr lang="en-US" sz="1200" b="0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200" b="0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1B61D0EA-4270-9282-C02B-11B8C4D731A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5000" y="805299"/>
            <a:ext cx="11430000" cy="553998"/>
          </a:xfrm>
        </p:spPr>
        <p:txBody>
          <a:bodyPr/>
          <a:lstStyle/>
          <a:p>
            <a:r>
              <a:rPr lang="en-US" altLang="en-US" sz="4000">
                <a:ea typeface="ＭＳ Ｐゴシック" panose="020B0600070205080204" pitchFamily="34" charset="-128"/>
              </a:rPr>
              <a:t>After adding file to staging area…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6131-D13A-0490-6505-7A392E098FA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05000" y="1562100"/>
            <a:ext cx="9906000" cy="4399429"/>
          </a:xfrm>
        </p:spPr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 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 branch master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Changes </a:t>
            </a:r>
            <a:r>
              <a:rPr lang="en-US" sz="1200" b="0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be committed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(use "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reset HEAD &lt;file&gt;..." to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unstage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modified:   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status -s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 rea.txt			</a:t>
            </a:r>
            <a:r>
              <a:rPr lang="en-US" sz="1200" b="0" i="1" dirty="0">
                <a:solidFill>
                  <a:schemeClr val="tx1"/>
                </a:solidFill>
                <a:cs typeface="Arial" panose="020B0604020202020204" pitchFamily="34" charset="0"/>
                <a:sym typeface="Wingdings" pitchFamily="2" charset="2"/>
              </a:rPr>
              <a:t> Note: M is in first column = “staging area”</a:t>
            </a:r>
            <a:endParaRPr lang="en-US" sz="1200" b="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			</a:t>
            </a:r>
            <a:r>
              <a:rPr lang="en-US" sz="1200" b="0" i="1" dirty="0">
                <a:solidFill>
                  <a:schemeClr val="tx1"/>
                </a:solidFill>
                <a:cs typeface="Arial" panose="020B0604020202020204" pitchFamily="34" charset="0"/>
                <a:sym typeface="Wingdings" pitchFamily="2" charset="2"/>
              </a:rPr>
              <a:t> Note: Shows nothing, no modifications that have not been staged.</a:t>
            </a:r>
            <a:endParaRPr lang="en-US" sz="1200" b="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 --cached		</a:t>
            </a:r>
            <a:r>
              <a:rPr lang="en-US" sz="1200" b="0" i="1" dirty="0">
                <a:solidFill>
                  <a:schemeClr val="tx1"/>
                </a:solidFill>
                <a:cs typeface="Arial" panose="020B0604020202020204" pitchFamily="34" charset="0"/>
                <a:sym typeface="Wingdings" pitchFamily="2" charset="2"/>
              </a:rPr>
              <a:t> Note: Shows staged modifications.</a:t>
            </a:r>
            <a:endParaRPr lang="en-US" sz="1200" b="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 --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a/rea.txt b/rea.txt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66b293d..90b65fd 100644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a/rea.txt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+++ b/rea.txt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@@ -1,2 +1,4 @@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Here is </a:t>
            </a:r>
            <a:r>
              <a:rPr lang="en-US" sz="12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rea's</a:t>
            </a: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file.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2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+One new line added.</a:t>
            </a:r>
          </a:p>
          <a:p>
            <a:pPr marL="228600">
              <a:spcBef>
                <a:spcPts val="600"/>
              </a:spcBef>
              <a:defRPr/>
            </a:pPr>
            <a:endParaRPr lang="en-US" sz="12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474BF924-4C5C-B742-99A8-31CC660B55E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Viewing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F00BC-342D-6BEB-E0BA-AD146807AF7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69570" y="1788326"/>
            <a:ext cx="11430000" cy="4173203"/>
          </a:xfrm>
        </p:spPr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sz="1600" b="0" dirty="0"/>
              <a:t>To see a log of all changes in your local repo: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log	</a:t>
            </a:r>
            <a:r>
              <a:rPr lang="en-US" sz="1600" b="0" dirty="0"/>
              <a:t>or 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	 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git log --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oneline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0" dirty="0"/>
              <a:t>(to show a shorter version)</a:t>
            </a: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574675" lvl="1" indent="0">
              <a:spcBef>
                <a:spcPts val="600"/>
              </a:spcBef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1677b2d Edited first line of readme</a:t>
            </a:r>
          </a:p>
          <a:p>
            <a:pPr marL="574675" lvl="1" indent="0">
              <a:spcBef>
                <a:spcPts val="600"/>
              </a:spcBef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258efa7 Added line to readme</a:t>
            </a:r>
          </a:p>
          <a:p>
            <a:pPr marL="574675" lvl="1" indent="0">
              <a:spcBef>
                <a:spcPts val="600"/>
              </a:spcBef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0e52da7 Initial commit</a:t>
            </a:r>
          </a:p>
          <a:p>
            <a:pPr marL="574675" lvl="1" indent="0">
              <a:spcBef>
                <a:spcPts val="600"/>
              </a:spcBef>
              <a:buNone/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git log -5 </a:t>
            </a:r>
            <a:r>
              <a:rPr lang="en-US" sz="1600" b="0" dirty="0"/>
              <a:t>(to show only the 5 most recent updates, etc.) 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	 </a:t>
            </a:r>
          </a:p>
          <a:p>
            <a:pPr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/>
              <a:t>Note:	changes will be listed by </a:t>
            </a:r>
            <a:r>
              <a:rPr lang="en-US" sz="1600" b="0" dirty="0" err="1"/>
              <a:t>commitID</a:t>
            </a:r>
            <a:r>
              <a:rPr lang="en-US" sz="1600" b="0" dirty="0"/>
              <a:t> #, (SHA-1 hash)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/>
              <a:t>	changes made to the remote repo before the last time you cloned/pulled from it will also be included here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F68CD664-50A9-F872-4D86-749BA2DB2F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Pulling and Pushing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6B60B-C997-8CEB-B2C1-5A5DC37F215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000" y="1788326"/>
            <a:ext cx="6042660" cy="4173203"/>
          </a:xfrm>
        </p:spPr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Good practice: 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600" b="0" dirty="0"/>
              <a:t>Add and Commit your changes to your local repo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600" b="0" dirty="0"/>
              <a:t>Pull from remote repo to get most recent changes (fix conflicts, if necessary, then add and commit those changes  to your local repo)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600" b="0" dirty="0"/>
              <a:t>Push your changes to the remote repo</a:t>
            </a:r>
          </a:p>
          <a:p>
            <a:pPr marL="685800" indent="-45720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b="0" dirty="0"/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/>
              <a:t>To fetch the most recent updates from the remote repo into your </a:t>
            </a:r>
            <a:br>
              <a:rPr lang="en-US" sz="1600" b="0" dirty="0"/>
            </a:br>
            <a:r>
              <a:rPr lang="en-US" sz="1600" b="0" dirty="0"/>
              <a:t>local repo, and put them into your working directory: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git pull origin main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/>
              <a:t>To push your changes from your local repo to the remote repo: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git push origin main</a:t>
            </a:r>
          </a:p>
          <a:p>
            <a:pPr marL="228600"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228600">
              <a:spcBef>
                <a:spcPts val="600"/>
              </a:spcBef>
              <a:defRPr/>
            </a:pPr>
            <a:endParaRPr lang="en-US" sz="16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FA5B3-1DA3-5CB7-E734-C9CF239217E4}"/>
              </a:ext>
            </a:extLst>
          </p:cNvPr>
          <p:cNvSpPr txBox="1"/>
          <p:nvPr/>
        </p:nvSpPr>
        <p:spPr>
          <a:xfrm>
            <a:off x="6985634" y="1788326"/>
            <a:ext cx="4455795" cy="2693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60C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Notes:</a:t>
            </a:r>
            <a:endParaRPr lang="en-US" sz="1600" b="1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1257300" marR="0" lvl="0" indent="-10763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>
                <a:tab pos="1246188" algn="l"/>
              </a:tabLst>
              <a:defRPr/>
            </a:pPr>
            <a:r>
              <a:rPr lang="en-US" sz="1600" dirty="0">
                <a:solidFill>
                  <a:srgbClr val="404040"/>
                </a:solidFill>
                <a:latin typeface="Courier New" panose="02070309020205020404" pitchFamily="49" charset="0"/>
              </a:rPr>
              <a:t>o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rigin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60C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 an alias for the URL you cloned from</a:t>
            </a:r>
          </a:p>
          <a:p>
            <a:pPr marL="1257300" marR="0" lvl="0" indent="-10763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>
                <a:tab pos="1246188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main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60C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 		the remote branch you are pulling from/pushing to, (the local branch you are pulling to/pushing from is your current branch)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C7B3DF50-A191-DCCF-BC7B-5FACF8839F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Avoiding 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8A9A-9435-5B6C-03A3-215EBA183FA2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r>
              <a:rPr lang="en-US" sz="1800" b="0" dirty="0"/>
              <a:t>Do not edit the repository (the .git directory) manually. It wasn't designed for modifications by humans.</a:t>
            </a:r>
          </a:p>
          <a:p>
            <a:pPr>
              <a:defRPr/>
            </a:pPr>
            <a:r>
              <a:rPr lang="en-US" sz="1800" b="0" dirty="0"/>
              <a:t>Try not to make many drastic changes at once. Instead, make multiple commits, each of which has a single logical purpose. This will minimize merge conflicts. This is good coding practice in general.</a:t>
            </a:r>
          </a:p>
          <a:p>
            <a:pPr>
              <a:defRPr/>
            </a:pPr>
            <a:r>
              <a:rPr lang="en-US" sz="1800" b="0" dirty="0"/>
              <a:t>Always </a:t>
            </a:r>
            <a:r>
              <a:rPr lang="en-US" sz="18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800" b="0" dirty="0">
                <a:solidFill>
                  <a:srgbClr val="404040"/>
                </a:solidFill>
                <a:latin typeface="Courier New" panose="02070309020205020404" pitchFamily="49" charset="0"/>
              </a:rPr>
              <a:t> pull</a:t>
            </a:r>
            <a:r>
              <a:rPr lang="en-US" sz="1800" b="0" dirty="0"/>
              <a:t> before editing a file. It's easy to forget this. If you forget, you may end up editing an outdated version, which can cause nasty merge conflicts.</a:t>
            </a:r>
          </a:p>
          <a:p>
            <a:pPr>
              <a:defRPr/>
            </a:pPr>
            <a:r>
              <a:rPr lang="en-US" sz="1800" b="0" dirty="0"/>
              <a:t>Don't forget </a:t>
            </a:r>
            <a:r>
              <a:rPr lang="en-US" sz="18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800" b="0" dirty="0">
                <a:solidFill>
                  <a:srgbClr val="404040"/>
                </a:solidFill>
                <a:latin typeface="Courier New" panose="02070309020205020404" pitchFamily="49" charset="0"/>
              </a:rPr>
              <a:t> push</a:t>
            </a:r>
            <a:r>
              <a:rPr lang="en-US" sz="1800" b="0" dirty="0"/>
              <a:t> after you have made and committed changes. They are not copied to the remote repository until you do a push.</a:t>
            </a:r>
            <a:br>
              <a:rPr lang="en-US" sz="1800" b="0" dirty="0"/>
            </a:br>
            <a:endParaRPr lang="en-US" sz="1800" b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889A8862-8FE0-519F-D02C-2E57FD3048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6AF5-746C-5997-1FD6-6B434B4B511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To create a branch called experimental: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branch experimental</a:t>
            </a:r>
          </a:p>
          <a:p>
            <a:pPr>
              <a:spcBef>
                <a:spcPts val="600"/>
              </a:spcBef>
              <a:defRPr/>
            </a:pPr>
            <a:endParaRPr lang="en-US" sz="1600" dirty="0"/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To list all branches: (* shows which one you are currently on)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branch</a:t>
            </a:r>
          </a:p>
          <a:p>
            <a:pPr>
              <a:spcBef>
                <a:spcPts val="600"/>
              </a:spcBef>
              <a:defRPr/>
            </a:pPr>
            <a:endParaRPr lang="en-US" sz="1600" dirty="0"/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To switch to the experimental branch: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checkout experimental</a:t>
            </a:r>
          </a:p>
          <a:p>
            <a:pPr>
              <a:spcBef>
                <a:spcPts val="600"/>
              </a:spcBef>
              <a:defRPr/>
            </a:pPr>
            <a:endParaRPr lang="en-US" sz="1600" dirty="0"/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Later on, changes between the two branches differ, to merge changes from experimental into the master: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checkout master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$ </a:t>
            </a:r>
            <a:r>
              <a:rPr lang="en-US" sz="1600" b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git</a:t>
            </a: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 merge experimental</a:t>
            </a:r>
          </a:p>
          <a:p>
            <a:pPr>
              <a:spcBef>
                <a:spcPts val="600"/>
              </a:spcBef>
              <a:defRPr/>
            </a:pPr>
            <a:endParaRPr lang="en-US" sz="1600" b="0" dirty="0">
              <a:solidFill>
                <a:srgbClr val="40404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BAB2A-8C10-6E7D-2026-4889F1993C28}"/>
              </a:ext>
            </a:extLst>
          </p:cNvPr>
          <p:cNvSpPr txBox="1"/>
          <p:nvPr/>
        </p:nvSpPr>
        <p:spPr>
          <a:xfrm>
            <a:off x="7109460" y="1816432"/>
            <a:ext cx="41183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Notes: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b="0" dirty="0">
                <a:solidFill>
                  <a:srgbClr val="404040"/>
                </a:solidFill>
                <a:latin typeface="Courier New" panose="02070309020205020404" pitchFamily="49" charset="0"/>
              </a:rPr>
              <a:t>git log --graph </a:t>
            </a:r>
            <a:r>
              <a:rPr lang="en-US" sz="1600" dirty="0"/>
              <a:t>can be useful for showing branches.</a:t>
            </a:r>
          </a:p>
          <a:p>
            <a:pPr marL="228600">
              <a:spcBef>
                <a:spcPts val="600"/>
              </a:spcBef>
              <a:defRPr/>
            </a:pPr>
            <a:r>
              <a:rPr lang="en-US" sz="1600" dirty="0"/>
              <a:t>These branches are in </a:t>
            </a:r>
            <a:r>
              <a:rPr lang="en-US" sz="1600" i="1" u="sng" dirty="0"/>
              <a:t>your local repo</a:t>
            </a:r>
            <a:r>
              <a:rPr lang="en-US" sz="1600" dirty="0"/>
              <a:t>!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354F3ED-2E1A-D7C9-D811-1B695E4DD82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Solution: Version Control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0246DEB-C1BE-E01F-E99D-0B15D2A169E9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V</a:t>
            </a:r>
            <a:r>
              <a:rPr lang="en-US" altLang="en-US" sz="1600" b="1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ersion </a:t>
            </a: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sz="1600" b="1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ontrol System</a:t>
            </a: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en-US" sz="1600" b="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Software that tracks and manages changes to a set of files and resources.</a:t>
            </a:r>
          </a:p>
          <a:p>
            <a:pPr>
              <a:spcBef>
                <a:spcPts val="600"/>
              </a:spcBef>
            </a:pPr>
            <a:endParaRPr lang="en-US" altLang="en-US" sz="1600" b="0" dirty="0">
              <a:solidFill>
                <a:srgbClr val="262626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You use version control all the time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Built into word processors/spreadsheets/presentation software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The magical “undo” button takes you back to “the version before my last action”</a:t>
            </a:r>
          </a:p>
          <a:p>
            <a:pPr lvl="2">
              <a:spcBef>
                <a:spcPts val="6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Wiki’s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Wiki’s are all about version control, managing updates, and allowing rollbacks to previous versions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7F1BA7-ADEC-A779-7F0E-94C9B46790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b="0" dirty="0">
                <a:solidFill>
                  <a:schemeClr val="bg1">
                    <a:lumMod val="10000"/>
                  </a:schemeClr>
                </a:solidFill>
              </a:rPr>
              <a:t>System to track code changes and ensure consistent source code across computers and users.</a:t>
            </a:r>
          </a:p>
          <a:p>
            <a:r>
              <a:rPr lang="en-US" sz="1600" b="0" dirty="0">
                <a:solidFill>
                  <a:schemeClr val="bg1">
                    <a:lumMod val="10000"/>
                  </a:schemeClr>
                </a:solidFill>
              </a:rPr>
              <a:t>Tracks code lines that are different between versions  only works one text files, e.g. program code, configuration files</a:t>
            </a:r>
          </a:p>
          <a:p>
            <a:r>
              <a:rPr lang="en-US" sz="1600" b="0" dirty="0">
                <a:solidFill>
                  <a:schemeClr val="bg1">
                    <a:lumMod val="10000"/>
                  </a:schemeClr>
                </a:solidFill>
              </a:rPr>
              <a:t>Not suitable for data files or binary files (images, PDF, DOCX,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5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51FF8E5-2CE9-D6CB-B0F1-773BA73690E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Software Version control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A2F7FA1-7113-6AFF-71D9-64CE823CD284}"/>
              </a:ext>
            </a:extLst>
          </p:cNvPr>
          <p:cNvSpPr>
            <a:spLocks noGrp="1" noChangeArrowheads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Many version control systems are designed and used especially for software engineering projects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Examples: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CVS, 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Subversion (SVN), </a:t>
            </a:r>
          </a:p>
          <a:p>
            <a:pPr lvl="1">
              <a:spcBef>
                <a:spcPts val="600"/>
              </a:spcBef>
            </a:pPr>
            <a:r>
              <a:rPr lang="en-US" altLang="en-US" sz="1600" b="1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Git</a:t>
            </a: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,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Monotone, 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 err="1">
                <a:solidFill>
                  <a:srgbClr val="404040"/>
                </a:solidFill>
                <a:ea typeface="ＭＳ Ｐゴシック" panose="020B0600070205080204" pitchFamily="34" charset="-128"/>
              </a:rPr>
              <a:t>BitKeeper</a:t>
            </a: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, 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Perforce</a:t>
            </a:r>
          </a:p>
          <a:p>
            <a:pPr lvl="1">
              <a:lnSpc>
                <a:spcPct val="70000"/>
              </a:lnSpc>
              <a:spcBef>
                <a:spcPts val="600"/>
              </a:spcBef>
            </a:pPr>
            <a:endParaRPr lang="en-US" altLang="en-US" sz="1600" dirty="0">
              <a:solidFill>
                <a:srgbClr val="40404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64CF1B-D6A8-C8D9-E751-3B469B34D8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sz="1600" dirty="0">
                <a:solidFill>
                  <a:srgbClr val="262626"/>
                </a:solidFill>
                <a:ea typeface="ＭＳ Ｐゴシック" panose="020B0600070205080204" pitchFamily="34" charset="-128"/>
              </a:rPr>
              <a:t>elp teams to work together on code projects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a shared copy of all code files that all users can access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keeps current versions of all files, and backups of past versions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can see what files others have modified and view the changes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manages conflicts when multiple users modify the same file</a:t>
            </a:r>
          </a:p>
          <a:p>
            <a:pPr lvl="1">
              <a:spcBef>
                <a:spcPts val="600"/>
              </a:spcBef>
            </a:pPr>
            <a:r>
              <a:rPr lang="en-US" altLang="en-US" sz="1600" dirty="0">
                <a:solidFill>
                  <a:srgbClr val="404040"/>
                </a:solidFill>
                <a:ea typeface="ＭＳ Ｐゴシック" panose="020B0600070205080204" pitchFamily="34" charset="-128"/>
              </a:rPr>
              <a:t>not particular to source code; can be used for papers, photos, etc.</a:t>
            </a:r>
          </a:p>
          <a:p>
            <a:pPr lvl="2">
              <a:spcBef>
                <a:spcPts val="6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but often works best with plain text/code 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60DF14-7CAF-E947-BE66-CEA52C54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56DC7-77D4-CF40-9914-2398FC441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Working on remote system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Copy between desktop and remote server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Ensure that changes are made properly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Local: edit file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Local: add/commit/push to git repo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Remote: pull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Remote run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B8083-72DC-2B4D-AE0A-4334335A19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Working with team</a:t>
            </a:r>
          </a:p>
          <a:p>
            <a:pPr marL="690563" lvl="1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Create new branch, just for personal use</a:t>
            </a:r>
          </a:p>
          <a:p>
            <a:pPr marL="690563" lvl="1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Work on code, commit frequently, also use same branch to update on remote system</a:t>
            </a:r>
          </a:p>
          <a:p>
            <a:pPr marL="690563" lvl="1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By end of sprint</a:t>
            </a:r>
          </a:p>
          <a:p>
            <a:pPr marL="1147763" lvl="2" indent="-457200">
              <a:buFont typeface="+mj-lt"/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commit final version of my code</a:t>
            </a:r>
          </a:p>
          <a:p>
            <a:pPr marL="1147763" lvl="2" indent="-457200">
              <a:buFont typeface="+mj-lt"/>
              <a:buAutoNum type="alphaLcPeriod"/>
            </a:pPr>
            <a:r>
              <a:rPr lang="en-US" sz="1800" dirty="0">
                <a:solidFill>
                  <a:schemeClr val="tx2"/>
                </a:solidFill>
              </a:rPr>
              <a:t>submit “merge request”</a:t>
            </a:r>
          </a:p>
          <a:p>
            <a:pPr marL="1147763" lvl="2" indent="-457200">
              <a:buAutoNum type="alphaL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1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F4B2-A1BF-9744-8ED2-326815A3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F63F-CE4B-3B43-AE42-D2278654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88326"/>
            <a:ext cx="4740141" cy="4314091"/>
          </a:xfrm>
        </p:spPr>
        <p:txBody>
          <a:bodyPr/>
          <a:lstStyle/>
          <a:p>
            <a:r>
              <a:rPr lang="en-US" sz="1600" b="0" dirty="0"/>
              <a:t>Upload code file to repo in </a:t>
            </a:r>
            <a:r>
              <a:rPr lang="en-US" sz="1600" dirty="0"/>
              <a:t>initial commit</a:t>
            </a:r>
          </a:p>
          <a:p>
            <a:r>
              <a:rPr lang="en-US" sz="1600" b="0" dirty="0"/>
              <a:t>Make changes to file and commit new versions</a:t>
            </a:r>
          </a:p>
          <a:p>
            <a:r>
              <a:rPr lang="en-US" sz="1600" b="0" dirty="0"/>
              <a:t>Bob </a:t>
            </a:r>
            <a:r>
              <a:rPr lang="en-US" sz="1600" dirty="0"/>
              <a:t>creates a branch</a:t>
            </a:r>
            <a:r>
              <a:rPr lang="en-US" sz="1600" b="0" dirty="0"/>
              <a:t>, and works on a (private) copy</a:t>
            </a:r>
          </a:p>
          <a:p>
            <a:r>
              <a:rPr lang="en-US" sz="1600" b="0" dirty="0"/>
              <a:t>Once the work is completed, Bob commits to branch and </a:t>
            </a:r>
            <a:r>
              <a:rPr lang="en-US" sz="1600" dirty="0"/>
              <a:t>makes a merge request</a:t>
            </a:r>
          </a:p>
          <a:p>
            <a:r>
              <a:rPr lang="en-US" sz="1600" b="0" dirty="0"/>
              <a:t>Ann and Cloe </a:t>
            </a:r>
            <a:r>
              <a:rPr lang="en-US" sz="1600" dirty="0"/>
              <a:t>review</a:t>
            </a:r>
            <a:r>
              <a:rPr lang="en-US" sz="1600" b="0" dirty="0"/>
              <a:t> merge request and either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b="0" u="sng" dirty="0"/>
              <a:t>Approve</a:t>
            </a:r>
            <a:r>
              <a:rPr lang="en-US" sz="1600" b="0" dirty="0"/>
              <a:t> if there are </a:t>
            </a:r>
            <a:r>
              <a:rPr lang="en-US" sz="1600" dirty="0"/>
              <a:t>no conflicts</a:t>
            </a:r>
            <a:r>
              <a:rPr lang="en-US" sz="1600" b="0" dirty="0"/>
              <a:t>: main line is updated with Bob’s changes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b="0" u="sng" dirty="0"/>
              <a:t>Reject</a:t>
            </a:r>
            <a:r>
              <a:rPr lang="en-US" sz="1600" b="0" dirty="0"/>
              <a:t>: Bob needs to align with main line to </a:t>
            </a:r>
            <a:r>
              <a:rPr lang="en-US" sz="1600" dirty="0"/>
              <a:t>resolve</a:t>
            </a:r>
            <a:r>
              <a:rPr lang="en-US" sz="1600" b="0" dirty="0"/>
              <a:t> any conflicts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b="0" dirty="0"/>
              <a:t>Merge with conflicts: include Bob’s changes, but </a:t>
            </a:r>
            <a:r>
              <a:rPr lang="en-US" sz="1600" dirty="0"/>
              <a:t>some files may have to be fixed</a:t>
            </a:r>
            <a:r>
              <a:rPr lang="en-US" sz="1600" b="0" dirty="0"/>
              <a:t> manually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endParaRPr lang="en-US" sz="1600" b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55A081-9295-6D4D-9B1B-EE1FE20CAAC6}"/>
              </a:ext>
            </a:extLst>
          </p:cNvPr>
          <p:cNvSpPr/>
          <p:nvPr/>
        </p:nvSpPr>
        <p:spPr bwMode="auto">
          <a:xfrm>
            <a:off x="7635748" y="1883664"/>
            <a:ext cx="457200" cy="45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1E6BD73-5C45-0C4E-AB35-BF112DE7A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348" y="1807464"/>
            <a:ext cx="2133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+mn-lt"/>
              </a:rPr>
              <a:t>Initial commit</a:t>
            </a:r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:a16="http://schemas.microsoft.com/office/drawing/2014/main" id="{7D0FAC34-1AF1-B941-B647-1E9C5933754F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>
            <a:off x="6949948" y="2007519"/>
            <a:ext cx="533400" cy="285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9AE49C4-36B5-9B45-85E3-12BD097D0A86}"/>
              </a:ext>
            </a:extLst>
          </p:cNvPr>
          <p:cNvSpPr/>
          <p:nvPr/>
        </p:nvSpPr>
        <p:spPr bwMode="auto">
          <a:xfrm>
            <a:off x="7635748" y="2798064"/>
            <a:ext cx="457200" cy="45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58A8EA12-07CA-EF45-846D-CD51C5AC513F}"/>
              </a:ext>
            </a:extLst>
          </p:cNvPr>
          <p:cNvCxnSpPr>
            <a:cxnSpLocks noChangeShapeType="1"/>
            <a:stCxn id="9" idx="0"/>
            <a:endCxn id="6" idx="4"/>
          </p:cNvCxnSpPr>
          <p:nvPr/>
        </p:nvCxnSpPr>
        <p:spPr bwMode="auto">
          <a:xfrm flipV="1">
            <a:off x="7864348" y="2340864"/>
            <a:ext cx="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2807C3C0-6BB3-4E49-B614-A339E86EC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348" y="2717102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+mn-lt"/>
              </a:rPr>
              <a:t>Second commit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107DFA5D-AF46-0B48-9F64-E8BF5664DF73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>
            <a:off x="7026148" y="2917157"/>
            <a:ext cx="533400" cy="285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49D0185-4DE3-4147-ADCA-9DEE56A58FCD}"/>
              </a:ext>
            </a:extLst>
          </p:cNvPr>
          <p:cNvSpPr/>
          <p:nvPr/>
        </p:nvSpPr>
        <p:spPr bwMode="auto">
          <a:xfrm>
            <a:off x="7635748" y="3712464"/>
            <a:ext cx="457200" cy="457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7D8EDC5B-8D60-0A4D-9FAF-C7F1844598D8}"/>
              </a:ext>
            </a:extLst>
          </p:cNvPr>
          <p:cNvCxnSpPr>
            <a:cxnSpLocks noChangeShapeType="1"/>
            <a:stCxn id="13" idx="0"/>
          </p:cNvCxnSpPr>
          <p:nvPr/>
        </p:nvCxnSpPr>
        <p:spPr bwMode="auto">
          <a:xfrm flipV="1">
            <a:off x="7864348" y="3255264"/>
            <a:ext cx="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24">
            <a:extLst>
              <a:ext uri="{FF2B5EF4-FFF2-40B4-BE49-F238E27FC236}">
                <a16:creationId xmlns:a16="http://schemas.microsoft.com/office/drawing/2014/main" id="{92038325-3182-2C4E-A689-31B0021A5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348" y="3631502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+mn-lt"/>
              </a:rPr>
              <a:t>Third commit</a:t>
            </a:r>
          </a:p>
        </p:txBody>
      </p: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7C0583A6-0369-424C-B210-9B6166578D56}"/>
              </a:ext>
            </a:extLst>
          </p:cNvPr>
          <p:cNvCxnSpPr>
            <a:cxnSpLocks noChangeShapeType="1"/>
            <a:stCxn id="15" idx="3"/>
          </p:cNvCxnSpPr>
          <p:nvPr/>
        </p:nvCxnSpPr>
        <p:spPr bwMode="auto">
          <a:xfrm>
            <a:off x="7026148" y="3831557"/>
            <a:ext cx="533400" cy="285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F659E14-D24B-D349-B1AE-0670A07F2154}"/>
              </a:ext>
            </a:extLst>
          </p:cNvPr>
          <p:cNvSpPr/>
          <p:nvPr/>
        </p:nvSpPr>
        <p:spPr bwMode="auto">
          <a:xfrm>
            <a:off x="8931148" y="4245864"/>
            <a:ext cx="457200" cy="457200"/>
          </a:xfrm>
          <a:prstGeom prst="ellipse">
            <a:avLst/>
          </a:prstGeom>
          <a:solidFill>
            <a:srgbClr val="97CA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F600944F-4785-E54D-B959-33258296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748" y="4169664"/>
            <a:ext cx="20217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n-lt"/>
              </a:rPr>
              <a:t>Bob gets a copy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FC378248-EB11-2D4B-A392-CC91D4EBABC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540748" y="4398264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30">
            <a:extLst>
              <a:ext uri="{FF2B5EF4-FFF2-40B4-BE49-F238E27FC236}">
                <a16:creationId xmlns:a16="http://schemas.microsoft.com/office/drawing/2014/main" id="{08CD60A6-2180-EA45-B265-FAF2C18766D7}"/>
              </a:ext>
            </a:extLst>
          </p:cNvPr>
          <p:cNvCxnSpPr>
            <a:cxnSpLocks noChangeShapeType="1"/>
            <a:endCxn id="13" idx="6"/>
          </p:cNvCxnSpPr>
          <p:nvPr/>
        </p:nvCxnSpPr>
        <p:spPr bwMode="auto">
          <a:xfrm flipH="1" flipV="1">
            <a:off x="8092948" y="3941064"/>
            <a:ext cx="8382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9AA8B0E-E332-514F-80C6-18A30F10ECB0}"/>
              </a:ext>
            </a:extLst>
          </p:cNvPr>
          <p:cNvSpPr/>
          <p:nvPr/>
        </p:nvSpPr>
        <p:spPr bwMode="auto">
          <a:xfrm>
            <a:off x="7635748" y="4626864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2" name="Straight Arrow Connector 33">
            <a:extLst>
              <a:ext uri="{FF2B5EF4-FFF2-40B4-BE49-F238E27FC236}">
                <a16:creationId xmlns:a16="http://schemas.microsoft.com/office/drawing/2014/main" id="{D0044029-62AE-284F-9421-56691D59E273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7864348" y="4169664"/>
            <a:ext cx="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34">
            <a:extLst>
              <a:ext uri="{FF2B5EF4-FFF2-40B4-BE49-F238E27FC236}">
                <a16:creationId xmlns:a16="http://schemas.microsoft.com/office/drawing/2014/main" id="{834EE0F7-DF8E-DB40-9039-D3BBD89F9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348" y="4545902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+mn-lt"/>
              </a:rPr>
              <a:t>Fourth commit</a:t>
            </a:r>
          </a:p>
        </p:txBody>
      </p:sp>
      <p:cxnSp>
        <p:nvCxnSpPr>
          <p:cNvPr id="24" name="Straight Arrow Connector 35">
            <a:extLst>
              <a:ext uri="{FF2B5EF4-FFF2-40B4-BE49-F238E27FC236}">
                <a16:creationId xmlns:a16="http://schemas.microsoft.com/office/drawing/2014/main" id="{6F0C6AE7-DD61-B047-9DF8-CD552D6DA0C6}"/>
              </a:ext>
            </a:extLst>
          </p:cNvPr>
          <p:cNvCxnSpPr>
            <a:cxnSpLocks noChangeShapeType="1"/>
            <a:stCxn id="23" idx="3"/>
          </p:cNvCxnSpPr>
          <p:nvPr/>
        </p:nvCxnSpPr>
        <p:spPr bwMode="auto">
          <a:xfrm>
            <a:off x="7026148" y="4745957"/>
            <a:ext cx="533400" cy="285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DB15CEC-BD0B-E34B-8842-C0F168848C34}"/>
              </a:ext>
            </a:extLst>
          </p:cNvPr>
          <p:cNvSpPr/>
          <p:nvPr/>
        </p:nvSpPr>
        <p:spPr bwMode="auto">
          <a:xfrm>
            <a:off x="8931148" y="5160264"/>
            <a:ext cx="457200" cy="457200"/>
          </a:xfrm>
          <a:prstGeom prst="ellipse">
            <a:avLst/>
          </a:prstGeom>
          <a:solidFill>
            <a:srgbClr val="97CA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B13F456D-3861-8C43-92B7-E9B56503F588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9159748" y="4703064"/>
            <a:ext cx="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130FDAC-3862-6946-814F-FB2B9F9C77E1}"/>
              </a:ext>
            </a:extLst>
          </p:cNvPr>
          <p:cNvSpPr/>
          <p:nvPr/>
        </p:nvSpPr>
        <p:spPr bwMode="auto">
          <a:xfrm>
            <a:off x="7635748" y="5534914"/>
            <a:ext cx="457200" cy="457200"/>
          </a:xfrm>
          <a:prstGeom prst="ellipse">
            <a:avLst/>
          </a:prstGeom>
          <a:solidFill>
            <a:srgbClr val="6DE7F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8" name="Straight Arrow Connector 33">
            <a:extLst>
              <a:ext uri="{FF2B5EF4-FFF2-40B4-BE49-F238E27FC236}">
                <a16:creationId xmlns:a16="http://schemas.microsoft.com/office/drawing/2014/main" id="{97E502A4-29E9-8E48-BA42-51ED0823AA08}"/>
              </a:ext>
            </a:extLst>
          </p:cNvPr>
          <p:cNvCxnSpPr>
            <a:cxnSpLocks noChangeShapeType="1"/>
            <a:stCxn id="27" idx="0"/>
          </p:cNvCxnSpPr>
          <p:nvPr/>
        </p:nvCxnSpPr>
        <p:spPr bwMode="auto">
          <a:xfrm flipV="1">
            <a:off x="7864348" y="5077714"/>
            <a:ext cx="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33">
            <a:extLst>
              <a:ext uri="{FF2B5EF4-FFF2-40B4-BE49-F238E27FC236}">
                <a16:creationId xmlns:a16="http://schemas.microsoft.com/office/drawing/2014/main" id="{8BA1AE92-8D6D-7D43-8E1F-9D2EE5A908D4}"/>
              </a:ext>
            </a:extLst>
          </p:cNvPr>
          <p:cNvCxnSpPr>
            <a:cxnSpLocks noChangeShapeType="1"/>
            <a:stCxn id="27" idx="6"/>
            <a:endCxn id="25" idx="2"/>
          </p:cNvCxnSpPr>
          <p:nvPr/>
        </p:nvCxnSpPr>
        <p:spPr bwMode="auto">
          <a:xfrm flipV="1">
            <a:off x="8092948" y="5388864"/>
            <a:ext cx="838200" cy="374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34">
            <a:extLst>
              <a:ext uri="{FF2B5EF4-FFF2-40B4-BE49-F238E27FC236}">
                <a16:creationId xmlns:a16="http://schemas.microsoft.com/office/drawing/2014/main" id="{7738088E-0B08-A94B-AD9F-5BB3E8B81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48" y="5541264"/>
            <a:ext cx="106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2000" dirty="0">
                <a:latin typeface="+mn-lt"/>
              </a:rPr>
              <a:t>Merge</a:t>
            </a:r>
          </a:p>
        </p:txBody>
      </p:sp>
      <p:cxnSp>
        <p:nvCxnSpPr>
          <p:cNvPr id="31" name="Straight Arrow Connector 35">
            <a:extLst>
              <a:ext uri="{FF2B5EF4-FFF2-40B4-BE49-F238E27FC236}">
                <a16:creationId xmlns:a16="http://schemas.microsoft.com/office/drawing/2014/main" id="{727D3BE2-16CC-2242-B729-6D2DB3618334}"/>
              </a:ext>
            </a:extLst>
          </p:cNvPr>
          <p:cNvCxnSpPr>
            <a:cxnSpLocks noChangeShapeType="1"/>
            <a:stCxn id="30" idx="3"/>
          </p:cNvCxnSpPr>
          <p:nvPr/>
        </p:nvCxnSpPr>
        <p:spPr bwMode="auto">
          <a:xfrm>
            <a:off x="7026148" y="5741319"/>
            <a:ext cx="533400" cy="285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27">
            <a:extLst>
              <a:ext uri="{FF2B5EF4-FFF2-40B4-BE49-F238E27FC236}">
                <a16:creationId xmlns:a16="http://schemas.microsoft.com/office/drawing/2014/main" id="{E79CD8D9-5CCC-0048-9225-8D2E13F2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748" y="5155502"/>
            <a:ext cx="1718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n-lt"/>
              </a:rPr>
              <a:t>Bob’s commit</a:t>
            </a:r>
          </a:p>
        </p:txBody>
      </p:sp>
      <p:cxnSp>
        <p:nvCxnSpPr>
          <p:cNvPr id="33" name="Straight Arrow Connector 29">
            <a:extLst>
              <a:ext uri="{FF2B5EF4-FFF2-40B4-BE49-F238E27FC236}">
                <a16:creationId xmlns:a16="http://schemas.microsoft.com/office/drawing/2014/main" id="{5DF36371-B029-FC4B-A65B-1CB01858C8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540748" y="5384102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1D0E2C4-07AA-B847-9A52-E2256E024C17}"/>
              </a:ext>
            </a:extLst>
          </p:cNvPr>
          <p:cNvSpPr/>
          <p:nvPr/>
        </p:nvSpPr>
        <p:spPr>
          <a:xfrm>
            <a:off x="8778748" y="1628433"/>
            <a:ext cx="2468626" cy="1967405"/>
          </a:xfrm>
          <a:prstGeom prst="wedgeRoundRectCallout">
            <a:avLst>
              <a:gd name="adj1" fmla="val -51775"/>
              <a:gd name="adj2" fmla="val 75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Create personal branch at beginning of sprint</a:t>
            </a:r>
          </a:p>
          <a:p>
            <a:endParaRPr lang="en-US" sz="1200" dirty="0"/>
          </a:p>
          <a:p>
            <a:r>
              <a:rPr lang="en-US" sz="1200" dirty="0"/>
              <a:t>Submit merge request to main line at end of sprint</a:t>
            </a:r>
          </a:p>
          <a:p>
            <a:endParaRPr lang="en-US" sz="1200" dirty="0"/>
          </a:p>
          <a:p>
            <a:r>
              <a:rPr lang="en-US" sz="1200" dirty="0"/>
              <a:t>Frequently commit to personal branch during sprint</a:t>
            </a:r>
          </a:p>
        </p:txBody>
      </p:sp>
    </p:spTree>
    <p:extLst>
      <p:ext uri="{BB962C8B-B14F-4D97-AF65-F5344CB8AC3E}">
        <p14:creationId xmlns:p14="http://schemas.microsoft.com/office/powerpoint/2010/main" val="35450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A159-3F02-DC40-9204-9E42DE84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https://git-</a:t>
            </a:r>
            <a:r>
              <a:rPr lang="en-US" dirty="0" err="1"/>
              <a:t>scm.com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2984-E640-0B4E-AE55-C52CB0E76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684" y="1581150"/>
            <a:ext cx="3502315" cy="4259580"/>
          </a:xfrm>
        </p:spPr>
        <p:txBody>
          <a:bodyPr/>
          <a:lstStyle/>
          <a:p>
            <a:r>
              <a:rPr lang="en-US" b="0" dirty="0"/>
              <a:t>GIT (created by Linus </a:t>
            </a:r>
            <a:r>
              <a:rPr lang="en-US" b="0" dirty="0" err="1"/>
              <a:t>Torwalds</a:t>
            </a:r>
            <a:r>
              <a:rPr lang="en-US" b="0" dirty="0"/>
              <a:t>) seems to be the most popular version control system these days.</a:t>
            </a:r>
          </a:p>
          <a:p>
            <a:r>
              <a:rPr lang="en-US" b="0" dirty="0"/>
              <a:t>There are several open source and commercial applications that support GIT.</a:t>
            </a:r>
          </a:p>
          <a:p>
            <a:endParaRPr lang="en-US" b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362CA1-C6CA-D34A-8C53-CCF1CF63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180" y="1562100"/>
            <a:ext cx="2201718" cy="22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BCC51DD-FF56-34BA-98B8-F57694E5053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860699"/>
            <a:ext cx="4096413" cy="587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8D6BA-E112-440D-6AA0-6431F1B2AC6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58128" y="5627969"/>
            <a:ext cx="23775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/>
              <a:t>http://xkcd.com/1597/</a:t>
            </a:r>
          </a:p>
        </p:txBody>
      </p:sp>
    </p:spTree>
    <p:extLst>
      <p:ext uri="{BB962C8B-B14F-4D97-AF65-F5344CB8AC3E}">
        <p14:creationId xmlns:p14="http://schemas.microsoft.com/office/powerpoint/2010/main" val="39821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5671193-525D-5A33-37BD-9C7658316C2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Git uses a distributed model</a:t>
            </a:r>
          </a:p>
        </p:txBody>
      </p:sp>
      <p:pic>
        <p:nvPicPr>
          <p:cNvPr id="27651" name="Content Placeholder 3">
            <a:extLst>
              <a:ext uri="{FF2B5EF4-FFF2-40B4-BE49-F238E27FC236}">
                <a16:creationId xmlns:a16="http://schemas.microsoft.com/office/drawing/2014/main" id="{5422FA06-772E-AC2D-24C3-25EAB393CF0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09800" y="2209800"/>
            <a:ext cx="3048000" cy="2389188"/>
          </a:xfrm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371613E-2DB6-7681-3C56-A705BC01AF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214564"/>
            <a:ext cx="304800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5">
            <a:extLst>
              <a:ext uri="{FF2B5EF4-FFF2-40B4-BE49-F238E27FC236}">
                <a16:creationId xmlns:a16="http://schemas.microsoft.com/office/drawing/2014/main" id="{E6D4D691-A2B8-684F-4E32-648A79605FC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30500" y="1600200"/>
            <a:ext cx="204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Model</a:t>
            </a:r>
          </a:p>
        </p:txBody>
      </p:sp>
      <p:sp>
        <p:nvSpPr>
          <p:cNvPr id="27654" name="TextBox 6">
            <a:extLst>
              <a:ext uri="{FF2B5EF4-FFF2-40B4-BE49-F238E27FC236}">
                <a16:creationId xmlns:a16="http://schemas.microsoft.com/office/drawing/2014/main" id="{A5024BD8-FB43-1A08-E520-41961CB8F6E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39000" y="16002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Model</a:t>
            </a:r>
          </a:p>
        </p:txBody>
      </p:sp>
      <p:sp>
        <p:nvSpPr>
          <p:cNvPr id="27655" name="TextBox 7">
            <a:extLst>
              <a:ext uri="{FF2B5EF4-FFF2-40B4-BE49-F238E27FC236}">
                <a16:creationId xmlns:a16="http://schemas.microsoft.com/office/drawing/2014/main" id="{6F2E70C8-03B3-1C76-6AE7-B6731610389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11389" y="5856288"/>
            <a:ext cx="309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(CVS, Subversion, Perforce)</a:t>
            </a:r>
          </a:p>
        </p:txBody>
      </p:sp>
      <p:sp>
        <p:nvSpPr>
          <p:cNvPr id="27656" name="TextBox 8">
            <a:extLst>
              <a:ext uri="{FF2B5EF4-FFF2-40B4-BE49-F238E27FC236}">
                <a16:creationId xmlns:a16="http://schemas.microsoft.com/office/drawing/2014/main" id="{A8E62037-E6AF-C0E7-5D4E-65BBE266F08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48539" y="5870575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18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Mercurial)</a:t>
            </a:r>
          </a:p>
        </p:txBody>
      </p:sp>
      <p:sp>
        <p:nvSpPr>
          <p:cNvPr id="27657" name="TextBox 9">
            <a:extLst>
              <a:ext uri="{FF2B5EF4-FFF2-40B4-BE49-F238E27FC236}">
                <a16:creationId xmlns:a16="http://schemas.microsoft.com/office/drawing/2014/main" id="{34181908-FCAB-AB6D-9822-6EE87840614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92864" y="6224589"/>
            <a:ext cx="367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D0901"/>
              </a:buClr>
              <a:buSzPct val="10000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§"/>
              <a:defRPr sz="2200">
                <a:solidFill>
                  <a:srgbClr val="40404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Char char="•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796646"/>
              </a:buClr>
              <a:buFont typeface="Wingdings" pitchFamily="2" charset="2"/>
              <a:buChar char="§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D4D4D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 Many operations are local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4295</TotalTime>
  <Words>3411</Words>
  <Application>Microsoft Macintosh PowerPoint</Application>
  <PresentationFormat>Widescreen</PresentationFormat>
  <Paragraphs>420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Wingdings</vt:lpstr>
      <vt:lpstr>Palatino</vt:lpstr>
      <vt:lpstr>Tahoma</vt:lpstr>
      <vt:lpstr>Courier New</vt:lpstr>
      <vt:lpstr>Arial</vt:lpstr>
      <vt:lpstr>Andale Mono</vt:lpstr>
      <vt:lpstr>Times New Roman</vt:lpstr>
      <vt:lpstr>MAT008_Robinson_PPT_template_20160817_1e</vt:lpstr>
      <vt:lpstr>Source Code Versioning</vt:lpstr>
      <vt:lpstr>Problems Working Alone</vt:lpstr>
      <vt:lpstr>Problems Working in teams</vt:lpstr>
      <vt:lpstr>Solution: Version Control</vt:lpstr>
      <vt:lpstr>Software Version control</vt:lpstr>
      <vt:lpstr>Work Flow</vt:lpstr>
      <vt:lpstr>Flow of Code Changes</vt:lpstr>
      <vt:lpstr>GIT https://git-scm.com</vt:lpstr>
      <vt:lpstr>Git uses a distributed model</vt:lpstr>
      <vt:lpstr>Ways to use Git</vt:lpstr>
      <vt:lpstr>GIT Hosting Options</vt:lpstr>
      <vt:lpstr>A Local Git project has three areas</vt:lpstr>
      <vt:lpstr>Git file lifecycle</vt:lpstr>
      <vt:lpstr>Basic Workflow</vt:lpstr>
      <vt:lpstr>Sourcetree (Atlassian)</vt:lpstr>
      <vt:lpstr>GitHub Desktop https://desktop.github.com</vt:lpstr>
      <vt:lpstr>Visual Studio Code (Microsoft)</vt:lpstr>
      <vt:lpstr>Jupyter Lab GIT Extension</vt:lpstr>
      <vt:lpstr>Command Line Interface </vt:lpstr>
      <vt:lpstr>Common GIT commands</vt:lpstr>
      <vt:lpstr>DANGER!</vt:lpstr>
      <vt:lpstr>Repositories</vt:lpstr>
      <vt:lpstr>What to put in a Repo?</vt:lpstr>
      <vt:lpstr>Repository Location</vt:lpstr>
      <vt:lpstr>Git Resources</vt:lpstr>
      <vt:lpstr>Get ready to use Git!</vt:lpstr>
      <vt:lpstr>SSH configuration</vt:lpstr>
      <vt:lpstr>Create a local copy of a repo</vt:lpstr>
      <vt:lpstr>Git commands</vt:lpstr>
      <vt:lpstr>Adding &amp; Committing files</vt:lpstr>
      <vt:lpstr>Use Good Commit Messages</vt:lpstr>
      <vt:lpstr>Status and Diff</vt:lpstr>
      <vt:lpstr>After editing a file…</vt:lpstr>
      <vt:lpstr>After adding file to staging area…</vt:lpstr>
      <vt:lpstr>Viewing logs</vt:lpstr>
      <vt:lpstr>Pulling and Pushing</vt:lpstr>
      <vt:lpstr>Avoiding Common Problems</vt:lpstr>
      <vt:lpstr>Branching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Peter Molnar</cp:lastModifiedBy>
  <cp:revision>75</cp:revision>
  <dcterms:created xsi:type="dcterms:W3CDTF">2020-09-25T14:57:05Z</dcterms:created>
  <dcterms:modified xsi:type="dcterms:W3CDTF">2023-10-06T22:30:19Z</dcterms:modified>
</cp:coreProperties>
</file>